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2"/>
  </p:notesMasterIdLst>
  <p:sldIdLst>
    <p:sldId id="256" r:id="rId2"/>
    <p:sldId id="316" r:id="rId3"/>
    <p:sldId id="257" r:id="rId4"/>
    <p:sldId id="258" r:id="rId5"/>
    <p:sldId id="317" r:id="rId6"/>
    <p:sldId id="318" r:id="rId7"/>
    <p:sldId id="319" r:id="rId8"/>
    <p:sldId id="320" r:id="rId9"/>
    <p:sldId id="321" r:id="rId10"/>
    <p:sldId id="259" r:id="rId11"/>
    <p:sldId id="322" r:id="rId12"/>
    <p:sldId id="323" r:id="rId13"/>
    <p:sldId id="324" r:id="rId14"/>
    <p:sldId id="260" r:id="rId15"/>
    <p:sldId id="261" r:id="rId16"/>
    <p:sldId id="263" r:id="rId17"/>
    <p:sldId id="262" r:id="rId18"/>
    <p:sldId id="274" r:id="rId19"/>
    <p:sldId id="276" r:id="rId20"/>
    <p:sldId id="275" r:id="rId21"/>
    <p:sldId id="264" r:id="rId22"/>
    <p:sldId id="277" r:id="rId23"/>
    <p:sldId id="265" r:id="rId24"/>
    <p:sldId id="278" r:id="rId25"/>
    <p:sldId id="279" r:id="rId26"/>
    <p:sldId id="266" r:id="rId27"/>
    <p:sldId id="280" r:id="rId28"/>
    <p:sldId id="281" r:id="rId29"/>
    <p:sldId id="282" r:id="rId30"/>
    <p:sldId id="283" r:id="rId31"/>
    <p:sldId id="267" r:id="rId32"/>
    <p:sldId id="272" r:id="rId33"/>
    <p:sldId id="273" r:id="rId34"/>
    <p:sldId id="268" r:id="rId35"/>
    <p:sldId id="284" r:id="rId36"/>
    <p:sldId id="285" r:id="rId37"/>
    <p:sldId id="269" r:id="rId38"/>
    <p:sldId id="325" r:id="rId39"/>
    <p:sldId id="286" r:id="rId40"/>
    <p:sldId id="287" r:id="rId41"/>
    <p:sldId id="288" r:id="rId42"/>
    <p:sldId id="270" r:id="rId43"/>
    <p:sldId id="290" r:id="rId44"/>
    <p:sldId id="289" r:id="rId45"/>
    <p:sldId id="291" r:id="rId46"/>
    <p:sldId id="292" r:id="rId47"/>
    <p:sldId id="294" r:id="rId48"/>
    <p:sldId id="293"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271" r:id="rId65"/>
    <p:sldId id="310" r:id="rId66"/>
    <p:sldId id="311" r:id="rId67"/>
    <p:sldId id="312" r:id="rId68"/>
    <p:sldId id="313" r:id="rId69"/>
    <p:sldId id="314" r:id="rId70"/>
    <p:sldId id="315"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C8325-4048-420A-891B-494B9A3A4B2B}" type="datetimeFigureOut">
              <a:rPr lang="en-US" smtClean="0"/>
              <a:t>9/3/2019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54796-A8D3-4FAC-9E38-40833BDCBF60}" type="slidenum">
              <a:rPr lang="en-US" smtClean="0"/>
              <a:t>‹#›</a:t>
            </a:fld>
            <a:endParaRPr lang="en-US"/>
          </a:p>
        </p:txBody>
      </p:sp>
    </p:spTree>
    <p:extLst>
      <p:ext uri="{BB962C8B-B14F-4D97-AF65-F5344CB8AC3E}">
        <p14:creationId xmlns:p14="http://schemas.microsoft.com/office/powerpoint/2010/main" val="336733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2</a:t>
            </a:fld>
            <a:endParaRPr lang="en-US"/>
          </a:p>
        </p:txBody>
      </p:sp>
    </p:spTree>
    <p:extLst>
      <p:ext uri="{BB962C8B-B14F-4D97-AF65-F5344CB8AC3E}">
        <p14:creationId xmlns:p14="http://schemas.microsoft.com/office/powerpoint/2010/main" val="366088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topics should be initiated in the surgeon’s office and continued throughout the preoperative period at subsequent encounters.</a:t>
            </a:r>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30</a:t>
            </a:fld>
            <a:endParaRPr lang="en-US"/>
          </a:p>
        </p:txBody>
      </p:sp>
    </p:spTree>
    <p:extLst>
      <p:ext uri="{BB962C8B-B14F-4D97-AF65-F5344CB8AC3E}">
        <p14:creationId xmlns:p14="http://schemas.microsoft.com/office/powerpoint/2010/main" val="203615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Clarke76 reports on the development of a Transitional Pain</a:t>
            </a:r>
          </a:p>
          <a:p>
            <a:r>
              <a:rPr lang="en-US" sz="1200" b="0" i="0" u="none" strike="noStrike" kern="1200" baseline="0" dirty="0">
                <a:solidFill>
                  <a:schemeClr val="tx1"/>
                </a:solidFill>
                <a:latin typeface="+mn-lt"/>
                <a:ea typeface="+mn-ea"/>
                <a:cs typeface="+mn-cs"/>
              </a:rPr>
              <a:t>Service at Toronto General Hospital to address the gaps in the</a:t>
            </a:r>
          </a:p>
          <a:p>
            <a:r>
              <a:rPr lang="en-US" sz="1200" b="0" i="0" u="none" strike="noStrike" kern="1200" baseline="0" dirty="0">
                <a:solidFill>
                  <a:schemeClr val="tx1"/>
                </a:solidFill>
                <a:latin typeface="+mn-lt"/>
                <a:ea typeface="+mn-ea"/>
                <a:cs typeface="+mn-cs"/>
              </a:rPr>
              <a:t>perioperative care continuum with respect to pain and functional</a:t>
            </a:r>
          </a:p>
          <a:p>
            <a:r>
              <a:rPr lang="en-US" sz="1200" b="0" i="0" u="none" strike="noStrike" kern="1200" baseline="0" dirty="0">
                <a:solidFill>
                  <a:schemeClr val="tx1"/>
                </a:solidFill>
                <a:latin typeface="+mn-lt"/>
                <a:ea typeface="+mn-ea"/>
                <a:cs typeface="+mn-cs"/>
              </a:rPr>
              <a:t>recovery</a:t>
            </a:r>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61</a:t>
            </a:fld>
            <a:endParaRPr lang="en-US"/>
          </a:p>
        </p:txBody>
      </p:sp>
    </p:spTree>
    <p:extLst>
      <p:ext uri="{BB962C8B-B14F-4D97-AF65-F5344CB8AC3E}">
        <p14:creationId xmlns:p14="http://schemas.microsoft.com/office/powerpoint/2010/main" val="266314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เกริ่นนำ</a:t>
            </a:r>
          </a:p>
          <a:p>
            <a:r>
              <a:rPr lang="th-TH" dirty="0"/>
              <a:t>ต้องมีการประเมินความเสี่ยงและมีแนวทางการรักษาเฉพาะและมีสหสาขาวิชาช่วยดูแล</a:t>
            </a:r>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4</a:t>
            </a:fld>
            <a:endParaRPr lang="en-US"/>
          </a:p>
        </p:txBody>
      </p:sp>
    </p:spTree>
    <p:extLst>
      <p:ext uri="{BB962C8B-B14F-4D97-AF65-F5344CB8AC3E}">
        <p14:creationId xmlns:p14="http://schemas.microsoft.com/office/powerpoint/2010/main" val="75815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a:t>คนไข้กลุ่มนี้</a:t>
            </a:r>
            <a:endParaRPr lang="en-US"/>
          </a:p>
        </p:txBody>
      </p:sp>
      <p:sp>
        <p:nvSpPr>
          <p:cNvPr id="4" name="Slide Number Placeholder 3"/>
          <p:cNvSpPr>
            <a:spLocks noGrp="1"/>
          </p:cNvSpPr>
          <p:nvPr>
            <p:ph type="sldNum" sz="quarter" idx="5"/>
          </p:nvPr>
        </p:nvSpPr>
        <p:spPr/>
        <p:txBody>
          <a:bodyPr/>
          <a:lstStyle/>
          <a:p>
            <a:fld id="{46554796-A8D3-4FAC-9E38-40833BDCBF60}" type="slidenum">
              <a:rPr lang="en-US" smtClean="0"/>
              <a:t>5</a:t>
            </a:fld>
            <a:endParaRPr lang="en-US"/>
          </a:p>
        </p:txBody>
      </p:sp>
    </p:spTree>
    <p:extLst>
      <p:ext uri="{BB962C8B-B14F-4D97-AF65-F5344CB8AC3E}">
        <p14:creationId xmlns:p14="http://schemas.microsoft.com/office/powerpoint/2010/main" val="134708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เช่น</a:t>
            </a:r>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6</a:t>
            </a:fld>
            <a:endParaRPr lang="en-US"/>
          </a:p>
        </p:txBody>
      </p:sp>
    </p:spTree>
    <p:extLst>
      <p:ext uri="{BB962C8B-B14F-4D97-AF65-F5344CB8AC3E}">
        <p14:creationId xmlns:p14="http://schemas.microsoft.com/office/powerpoint/2010/main" val="343232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เช่น</a:t>
            </a:r>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7</a:t>
            </a:fld>
            <a:endParaRPr lang="en-US"/>
          </a:p>
        </p:txBody>
      </p:sp>
    </p:spTree>
    <p:extLst>
      <p:ext uri="{BB962C8B-B14F-4D97-AF65-F5344CB8AC3E}">
        <p14:creationId xmlns:p14="http://schemas.microsoft.com/office/powerpoint/2010/main" val="50421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เช่น</a:t>
            </a:r>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8</a:t>
            </a:fld>
            <a:endParaRPr lang="en-US"/>
          </a:p>
        </p:txBody>
      </p:sp>
    </p:spTree>
    <p:extLst>
      <p:ext uri="{BB962C8B-B14F-4D97-AF65-F5344CB8AC3E}">
        <p14:creationId xmlns:p14="http://schemas.microsoft.com/office/powerpoint/2010/main" val="185183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เช่น</a:t>
            </a:r>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9</a:t>
            </a:fld>
            <a:endParaRPr lang="en-US"/>
          </a:p>
        </p:txBody>
      </p:sp>
    </p:spTree>
    <p:extLst>
      <p:ext uri="{BB962C8B-B14F-4D97-AF65-F5344CB8AC3E}">
        <p14:creationId xmlns:p14="http://schemas.microsoft.com/office/powerpoint/2010/main" val="214579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defined opioid-</a:t>
            </a:r>
            <a:r>
              <a:rPr lang="en-US" sz="1200" b="0" i="0" u="none" strike="noStrike" kern="1200" baseline="0" dirty="0" err="1">
                <a:solidFill>
                  <a:schemeClr val="tx1"/>
                </a:solidFill>
                <a:latin typeface="+mn-lt"/>
                <a:ea typeface="+mn-ea"/>
                <a:cs typeface="+mn-cs"/>
              </a:rPr>
              <a:t>na</a:t>
            </a:r>
            <a:r>
              <a:rPr lang="th-TH"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ve</a:t>
            </a:r>
            <a:r>
              <a:rPr lang="en-US" sz="1200" b="0" i="0" u="none" strike="noStrike" kern="1200" baseline="0" dirty="0">
                <a:solidFill>
                  <a:schemeClr val="tx1"/>
                </a:solidFill>
                <a:latin typeface="+mn-lt"/>
                <a:ea typeface="+mn-ea"/>
                <a:cs typeface="+mn-cs"/>
              </a:rPr>
              <a:t> as a patient having no history of opioid use in the 90 days before surgery, considering this a sufficient interval to be deemed without increased risk</a:t>
            </a:r>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18</a:t>
            </a:fld>
            <a:endParaRPr lang="en-US"/>
          </a:p>
        </p:txBody>
      </p:sp>
    </p:spTree>
    <p:extLst>
      <p:ext uri="{BB962C8B-B14F-4D97-AF65-F5344CB8AC3E}">
        <p14:creationId xmlns:p14="http://schemas.microsoft.com/office/powerpoint/2010/main" val="106884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then elected to develop this classification further to</a:t>
            </a:r>
            <a:r>
              <a:rPr lang="th-T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allow for its use in stratifying patients preoperatively into</a:t>
            </a:r>
            <a:r>
              <a:rPr lang="th-T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low-risk (opioid-</a:t>
            </a:r>
            <a:r>
              <a:rPr lang="en-US" sz="1200" b="0" i="0" u="none" strike="noStrike" kern="1200" baseline="0" dirty="0" err="1">
                <a:solidFill>
                  <a:schemeClr val="tx1"/>
                </a:solidFill>
                <a:latin typeface="+mn-lt"/>
                <a:ea typeface="+mn-ea"/>
                <a:cs typeface="+mn-cs"/>
              </a:rPr>
              <a:t>na</a:t>
            </a:r>
            <a:r>
              <a:rPr lang="th-TH"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ve</a:t>
            </a:r>
            <a:r>
              <a:rPr lang="en-US" sz="1200" b="0" i="0" u="none" strike="noStrike" kern="1200" baseline="0" dirty="0">
                <a:solidFill>
                  <a:schemeClr val="tx1"/>
                </a:solidFill>
                <a:latin typeface="+mn-lt"/>
                <a:ea typeface="+mn-ea"/>
                <a:cs typeface="+mn-cs"/>
              </a:rPr>
              <a:t>), moderate-risk (opioid exposed),</a:t>
            </a:r>
            <a:r>
              <a:rPr lang="th-T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high-risk (opioid tolerant) categories</a:t>
            </a:r>
            <a:endParaRPr lang="th-T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comorbid conditions, social situations, and surgical types</a:t>
            </a:r>
            <a:r>
              <a:rPr lang="th-T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can increase the risks of adverse outcomes related to opioids.</a:t>
            </a:r>
            <a:endParaRPr lang="th-TH" sz="1200" b="0" i="0" u="none" strike="noStrike" kern="1200" baseline="0" dirty="0">
              <a:solidFill>
                <a:schemeClr val="tx1"/>
              </a:solidFill>
              <a:latin typeface="+mn-lt"/>
              <a:ea typeface="+mn-ea"/>
              <a:cs typeface="+mn-cs"/>
            </a:endParaRPr>
          </a:p>
          <a:p>
            <a:endParaRPr lang="th-TH"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modifiers (addition of</a:t>
            </a:r>
            <a:r>
              <a:rPr lang="th-T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 symbol: O-NET+). Uncontrolled psychiatric comorbidities</a:t>
            </a:r>
            <a:r>
              <a:rPr lang="th-T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(such as depression, anxiety, bipolar disease, and</a:t>
            </a:r>
          </a:p>
          <a:p>
            <a:r>
              <a:rPr lang="en-US" sz="1200" b="0" i="0" u="none" strike="noStrike" kern="1200" baseline="0" dirty="0">
                <a:solidFill>
                  <a:schemeClr val="tx1"/>
                </a:solidFill>
                <a:latin typeface="+mn-lt"/>
                <a:ea typeface="+mn-ea"/>
                <a:cs typeface="+mn-cs"/>
              </a:rPr>
              <a:t>a history of dependency, addiction, or alcoholism) and</a:t>
            </a:r>
            <a:r>
              <a:rPr lang="th-T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behavioral tendencies (such as catastrophizing </a:t>
            </a:r>
            <a:r>
              <a:rPr lang="en-US" sz="1200" b="0" i="0" u="none" strike="noStrike" kern="1200" baseline="0" dirty="0" err="1">
                <a:solidFill>
                  <a:schemeClr val="tx1"/>
                </a:solidFill>
                <a:latin typeface="+mn-lt"/>
                <a:ea typeface="+mn-ea"/>
                <a:cs typeface="+mn-cs"/>
              </a:rPr>
              <a:t>behavior,perceived</a:t>
            </a:r>
            <a:r>
              <a:rPr lang="en-US" sz="1200" b="0" i="0" u="none" strike="noStrike" kern="1200" baseline="0" dirty="0">
                <a:solidFill>
                  <a:schemeClr val="tx1"/>
                </a:solidFill>
                <a:latin typeface="+mn-lt"/>
                <a:ea typeface="+mn-ea"/>
                <a:cs typeface="+mn-cs"/>
              </a:rPr>
              <a:t> self-efficacy) impact pain behaviors and opioid</a:t>
            </a:r>
            <a:r>
              <a:rPr lang="th-T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use</a:t>
            </a:r>
            <a:r>
              <a:rPr lang="th-TH"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6554796-A8D3-4FAC-9E38-40833BDCBF60}" type="slidenum">
              <a:rPr lang="en-US" smtClean="0"/>
              <a:t>23</a:t>
            </a:fld>
            <a:endParaRPr lang="en-US"/>
          </a:p>
        </p:txBody>
      </p:sp>
    </p:spTree>
    <p:extLst>
      <p:ext uri="{BB962C8B-B14F-4D97-AF65-F5344CB8AC3E}">
        <p14:creationId xmlns:p14="http://schemas.microsoft.com/office/powerpoint/2010/main" val="2061812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0A02CA37-B341-4648-B7B9-19CF3E615C07}" type="datetimeFigureOut">
              <a:rPr lang="en-US" smtClean="0"/>
              <a:t>9/3/2019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136576C-90CC-43B7-80F7-07D443EDCE9E}"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3689720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02CA37-B341-4648-B7B9-19CF3E615C0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576C-90CC-43B7-80F7-07D443EDCE9E}" type="slidenum">
              <a:rPr lang="en-US" smtClean="0"/>
              <a:t>‹#›</a:t>
            </a:fld>
            <a:endParaRPr lang="en-US"/>
          </a:p>
        </p:txBody>
      </p:sp>
    </p:spTree>
    <p:extLst>
      <p:ext uri="{BB962C8B-B14F-4D97-AF65-F5344CB8AC3E}">
        <p14:creationId xmlns:p14="http://schemas.microsoft.com/office/powerpoint/2010/main" val="6346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0A02CA37-B341-4648-B7B9-19CF3E615C07}" type="datetimeFigureOut">
              <a:rPr lang="en-US" smtClean="0"/>
              <a:t>9/3/2019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136576C-90CC-43B7-80F7-07D443EDCE9E}"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01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02CA37-B341-4648-B7B9-19CF3E615C0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576C-90CC-43B7-80F7-07D443EDCE9E}" type="slidenum">
              <a:rPr lang="en-US" smtClean="0"/>
              <a:t>‹#›</a:t>
            </a:fld>
            <a:endParaRPr lang="en-US"/>
          </a:p>
        </p:txBody>
      </p:sp>
    </p:spTree>
    <p:extLst>
      <p:ext uri="{BB962C8B-B14F-4D97-AF65-F5344CB8AC3E}">
        <p14:creationId xmlns:p14="http://schemas.microsoft.com/office/powerpoint/2010/main" val="218292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A02CA37-B341-4648-B7B9-19CF3E615C07}" type="datetimeFigureOut">
              <a:rPr lang="en-US" smtClean="0"/>
              <a:t>9/3/2019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136576C-90CC-43B7-80F7-07D443EDCE9E}"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014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02CA37-B341-4648-B7B9-19CF3E615C07}"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6576C-90CC-43B7-80F7-07D443EDCE9E}" type="slidenum">
              <a:rPr lang="en-US" smtClean="0"/>
              <a:t>‹#›</a:t>
            </a:fld>
            <a:endParaRPr lang="en-US"/>
          </a:p>
        </p:txBody>
      </p:sp>
    </p:spTree>
    <p:extLst>
      <p:ext uri="{BB962C8B-B14F-4D97-AF65-F5344CB8AC3E}">
        <p14:creationId xmlns:p14="http://schemas.microsoft.com/office/powerpoint/2010/main" val="320043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02CA37-B341-4648-B7B9-19CF3E615C07}"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6576C-90CC-43B7-80F7-07D443EDCE9E}" type="slidenum">
              <a:rPr lang="en-US" smtClean="0"/>
              <a:t>‹#›</a:t>
            </a:fld>
            <a:endParaRPr lang="en-US"/>
          </a:p>
        </p:txBody>
      </p:sp>
    </p:spTree>
    <p:extLst>
      <p:ext uri="{BB962C8B-B14F-4D97-AF65-F5344CB8AC3E}">
        <p14:creationId xmlns:p14="http://schemas.microsoft.com/office/powerpoint/2010/main" val="332323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02CA37-B341-4648-B7B9-19CF3E615C07}"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6576C-90CC-43B7-80F7-07D443EDCE9E}" type="slidenum">
              <a:rPr lang="en-US" smtClean="0"/>
              <a:t>‹#›</a:t>
            </a:fld>
            <a:endParaRPr lang="en-US"/>
          </a:p>
        </p:txBody>
      </p:sp>
    </p:spTree>
    <p:extLst>
      <p:ext uri="{BB962C8B-B14F-4D97-AF65-F5344CB8AC3E}">
        <p14:creationId xmlns:p14="http://schemas.microsoft.com/office/powerpoint/2010/main" val="258157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0A02CA37-B341-4648-B7B9-19CF3E615C07}"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6576C-90CC-43B7-80F7-07D443EDCE9E}" type="slidenum">
              <a:rPr lang="en-US" smtClean="0"/>
              <a:t>‹#›</a:t>
            </a:fld>
            <a:endParaRPr lang="en-US"/>
          </a:p>
        </p:txBody>
      </p:sp>
    </p:spTree>
    <p:extLst>
      <p:ext uri="{BB962C8B-B14F-4D97-AF65-F5344CB8AC3E}">
        <p14:creationId xmlns:p14="http://schemas.microsoft.com/office/powerpoint/2010/main" val="304225923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0A02CA37-B341-4648-B7B9-19CF3E615C07}" type="datetimeFigureOut">
              <a:rPr lang="en-US" smtClean="0"/>
              <a:t>9/3/2019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136576C-90CC-43B7-80F7-07D443EDCE9E}" type="slidenum">
              <a:rPr lang="en-US" smtClean="0"/>
              <a:t>‹#›</a:t>
            </a:fld>
            <a:endParaRPr lang="en-US"/>
          </a:p>
        </p:txBody>
      </p:sp>
    </p:spTree>
    <p:extLst>
      <p:ext uri="{BB962C8B-B14F-4D97-AF65-F5344CB8AC3E}">
        <p14:creationId xmlns:p14="http://schemas.microsoft.com/office/powerpoint/2010/main" val="323800278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0A02CA37-B341-4648-B7B9-19CF3E615C07}" type="datetimeFigureOut">
              <a:rPr lang="en-US" smtClean="0"/>
              <a:t>9/3/2019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136576C-90CC-43B7-80F7-07D443EDCE9E}" type="slidenum">
              <a:rPr lang="en-US" smtClean="0"/>
              <a:t>‹#›</a:t>
            </a:fld>
            <a:endParaRPr lang="en-US"/>
          </a:p>
        </p:txBody>
      </p:sp>
    </p:spTree>
    <p:extLst>
      <p:ext uri="{BB962C8B-B14F-4D97-AF65-F5344CB8AC3E}">
        <p14:creationId xmlns:p14="http://schemas.microsoft.com/office/powerpoint/2010/main" val="202364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0A02CA37-B341-4648-B7B9-19CF3E615C07}" type="datetimeFigureOut">
              <a:rPr lang="en-US" smtClean="0"/>
              <a:t>9/3/2019</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B136576C-90CC-43B7-80F7-07D443EDCE9E}"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17692649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631A-3FD2-4D36-8AD3-57BFC8BB8AFC}"/>
              </a:ext>
            </a:extLst>
          </p:cNvPr>
          <p:cNvSpPr>
            <a:spLocks noGrp="1"/>
          </p:cNvSpPr>
          <p:nvPr>
            <p:ph type="title"/>
          </p:nvPr>
        </p:nvSpPr>
        <p:spPr>
          <a:xfrm>
            <a:off x="2541722" y="1830579"/>
            <a:ext cx="6896745" cy="2028499"/>
          </a:xfrm>
        </p:spPr>
        <p:txBody>
          <a:bodyPr>
            <a:normAutofit/>
          </a:bodyPr>
          <a:lstStyle/>
          <a:p>
            <a:r>
              <a:rPr lang="en-US" sz="4000" dirty="0">
                <a:solidFill>
                  <a:schemeClr val="tx1"/>
                </a:solidFill>
              </a:rPr>
              <a:t>Perioperative Management of Patients</a:t>
            </a:r>
            <a:r>
              <a:rPr lang="th-TH" sz="4000" dirty="0">
                <a:solidFill>
                  <a:schemeClr val="tx1"/>
                </a:solidFill>
              </a:rPr>
              <a:t> </a:t>
            </a:r>
            <a:r>
              <a:rPr lang="en-US" sz="4000" dirty="0">
                <a:solidFill>
                  <a:schemeClr val="tx1"/>
                </a:solidFill>
              </a:rPr>
              <a:t>on Preoperative Opioid Therapy</a:t>
            </a:r>
          </a:p>
        </p:txBody>
      </p:sp>
      <p:sp>
        <p:nvSpPr>
          <p:cNvPr id="4" name="Text Placeholder 3">
            <a:extLst>
              <a:ext uri="{FF2B5EF4-FFF2-40B4-BE49-F238E27FC236}">
                <a16:creationId xmlns:a16="http://schemas.microsoft.com/office/drawing/2014/main" id="{F9B80F29-BDFB-4A52-9CAD-D5371A0A8901}"/>
              </a:ext>
            </a:extLst>
          </p:cNvPr>
          <p:cNvSpPr>
            <a:spLocks noGrp="1"/>
          </p:cNvSpPr>
          <p:nvPr>
            <p:ph type="body" idx="1"/>
          </p:nvPr>
        </p:nvSpPr>
        <p:spPr/>
        <p:txBody>
          <a:bodyPr>
            <a:normAutofit/>
          </a:bodyPr>
          <a:lstStyle/>
          <a:p>
            <a:r>
              <a:rPr lang="th-TH" sz="4800" b="1" dirty="0"/>
              <a:t>04/09/19</a:t>
            </a:r>
            <a:endParaRPr lang="en-US" sz="4800" b="1" dirty="0"/>
          </a:p>
        </p:txBody>
      </p:sp>
    </p:spTree>
    <p:extLst>
      <p:ext uri="{BB962C8B-B14F-4D97-AF65-F5344CB8AC3E}">
        <p14:creationId xmlns:p14="http://schemas.microsoft.com/office/powerpoint/2010/main" val="104550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23B6-7A5D-4DCB-9F8C-88FA664865B0}"/>
              </a:ext>
            </a:extLst>
          </p:cNvPr>
          <p:cNvSpPr>
            <a:spLocks noGrp="1"/>
          </p:cNvSpPr>
          <p:nvPr>
            <p:ph type="title"/>
          </p:nvPr>
        </p:nvSpPr>
        <p:spPr/>
        <p:txBody>
          <a:bodyPr>
            <a:normAutofit/>
          </a:bodyPr>
          <a:lstStyle/>
          <a:p>
            <a:r>
              <a:rPr lang="en-US" sz="5400" b="1" dirty="0">
                <a:solidFill>
                  <a:schemeClr val="tx1"/>
                </a:solidFill>
              </a:rPr>
              <a:t>Methods</a:t>
            </a:r>
          </a:p>
        </p:txBody>
      </p:sp>
      <p:sp>
        <p:nvSpPr>
          <p:cNvPr id="3" name="Content Placeholder 2">
            <a:extLst>
              <a:ext uri="{FF2B5EF4-FFF2-40B4-BE49-F238E27FC236}">
                <a16:creationId xmlns:a16="http://schemas.microsoft.com/office/drawing/2014/main" id="{E956CCF7-5145-4723-A519-96E1AFEE2752}"/>
              </a:ext>
            </a:extLst>
          </p:cNvPr>
          <p:cNvSpPr>
            <a:spLocks noGrp="1"/>
          </p:cNvSpPr>
          <p:nvPr>
            <p:ph idx="1"/>
          </p:nvPr>
        </p:nvSpPr>
        <p:spPr/>
        <p:txBody>
          <a:bodyPr>
            <a:normAutofit lnSpcReduction="10000"/>
          </a:bodyPr>
          <a:lstStyle/>
          <a:p>
            <a:r>
              <a:rPr lang="en-US" sz="3200" dirty="0">
                <a:solidFill>
                  <a:srgbClr val="0070C0"/>
                </a:solidFill>
              </a:rPr>
              <a:t>Members of the American Society for Enhanced Recovery</a:t>
            </a:r>
            <a:r>
              <a:rPr lang="th-TH" sz="3200" dirty="0">
                <a:solidFill>
                  <a:srgbClr val="0070C0"/>
                </a:solidFill>
              </a:rPr>
              <a:t> </a:t>
            </a:r>
            <a:r>
              <a:rPr lang="en-US" sz="3200" dirty="0">
                <a:solidFill>
                  <a:srgbClr val="0070C0"/>
                </a:solidFill>
              </a:rPr>
              <a:t>representing</a:t>
            </a:r>
            <a:r>
              <a:rPr lang="en-US" sz="3200" dirty="0">
                <a:solidFill>
                  <a:schemeClr val="tx1"/>
                </a:solidFill>
              </a:rPr>
              <a:t> </a:t>
            </a:r>
            <a:r>
              <a:rPr lang="en-US" sz="3200" dirty="0">
                <a:solidFill>
                  <a:srgbClr val="FF0000"/>
                </a:solidFill>
              </a:rPr>
              <a:t>specialists in surgery, anesthesiology,</a:t>
            </a:r>
            <a:r>
              <a:rPr lang="th-TH" sz="3200" dirty="0">
                <a:solidFill>
                  <a:srgbClr val="FF0000"/>
                </a:solidFill>
              </a:rPr>
              <a:t> </a:t>
            </a:r>
            <a:r>
              <a:rPr lang="en-US" sz="3200" dirty="0">
                <a:solidFill>
                  <a:srgbClr val="FF0000"/>
                </a:solidFill>
              </a:rPr>
              <a:t>neurology, pharmacology, nursing, and pain medicine </a:t>
            </a:r>
          </a:p>
          <a:p>
            <a:r>
              <a:rPr lang="en-US" sz="3200" dirty="0">
                <a:solidFill>
                  <a:schemeClr val="tx1"/>
                </a:solidFill>
              </a:rPr>
              <a:t>Review the literature and achieve consensus on recommendations</a:t>
            </a:r>
            <a:r>
              <a:rPr lang="th-TH" sz="3200" dirty="0">
                <a:solidFill>
                  <a:schemeClr val="tx1"/>
                </a:solidFill>
              </a:rPr>
              <a:t> </a:t>
            </a:r>
            <a:r>
              <a:rPr lang="en-US" sz="3200" dirty="0">
                <a:solidFill>
                  <a:schemeClr val="tx1"/>
                </a:solidFill>
              </a:rPr>
              <a:t>for care of patients receiving preoperative opioids</a:t>
            </a:r>
          </a:p>
        </p:txBody>
      </p:sp>
    </p:spTree>
    <p:extLst>
      <p:ext uri="{BB962C8B-B14F-4D97-AF65-F5344CB8AC3E}">
        <p14:creationId xmlns:p14="http://schemas.microsoft.com/office/powerpoint/2010/main" val="24059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23B6-7A5D-4DCB-9F8C-88FA664865B0}"/>
              </a:ext>
            </a:extLst>
          </p:cNvPr>
          <p:cNvSpPr>
            <a:spLocks noGrp="1"/>
          </p:cNvSpPr>
          <p:nvPr>
            <p:ph type="title"/>
          </p:nvPr>
        </p:nvSpPr>
        <p:spPr/>
        <p:txBody>
          <a:bodyPr>
            <a:normAutofit/>
          </a:bodyPr>
          <a:lstStyle/>
          <a:p>
            <a:r>
              <a:rPr lang="en-US" sz="5400" b="1" dirty="0">
                <a:solidFill>
                  <a:schemeClr val="tx1"/>
                </a:solidFill>
              </a:rPr>
              <a:t>Methods</a:t>
            </a:r>
          </a:p>
        </p:txBody>
      </p:sp>
      <p:sp>
        <p:nvSpPr>
          <p:cNvPr id="3" name="Content Placeholder 2">
            <a:extLst>
              <a:ext uri="{FF2B5EF4-FFF2-40B4-BE49-F238E27FC236}">
                <a16:creationId xmlns:a16="http://schemas.microsoft.com/office/drawing/2014/main" id="{E956CCF7-5145-4723-A519-96E1AFEE2752}"/>
              </a:ext>
            </a:extLst>
          </p:cNvPr>
          <p:cNvSpPr>
            <a:spLocks noGrp="1"/>
          </p:cNvSpPr>
          <p:nvPr>
            <p:ph idx="1"/>
          </p:nvPr>
        </p:nvSpPr>
        <p:spPr>
          <a:xfrm>
            <a:off x="2806706" y="2267919"/>
            <a:ext cx="8897565" cy="4419600"/>
          </a:xfrm>
        </p:spPr>
        <p:txBody>
          <a:bodyPr>
            <a:normAutofit fontScale="92500" lnSpcReduction="10000"/>
          </a:bodyPr>
          <a:lstStyle/>
          <a:p>
            <a:pPr marL="0" indent="0">
              <a:buNone/>
            </a:pPr>
            <a:r>
              <a:rPr lang="en-US" sz="3200" b="1" dirty="0">
                <a:solidFill>
                  <a:schemeClr val="tx1"/>
                </a:solidFill>
              </a:rPr>
              <a:t>The topics chosen were:</a:t>
            </a:r>
            <a:endParaRPr lang="th-TH" sz="3200" b="1" dirty="0">
              <a:solidFill>
                <a:schemeClr val="tx1"/>
              </a:solidFill>
            </a:endParaRPr>
          </a:p>
          <a:p>
            <a:r>
              <a:rPr lang="en-US" sz="3200" dirty="0">
                <a:solidFill>
                  <a:schemeClr val="tx1"/>
                </a:solidFill>
              </a:rPr>
              <a:t> 1) the definitions of preoperative</a:t>
            </a:r>
            <a:r>
              <a:rPr lang="th-TH" sz="3200" dirty="0">
                <a:solidFill>
                  <a:schemeClr val="tx1"/>
                </a:solidFill>
              </a:rPr>
              <a:t> </a:t>
            </a:r>
            <a:r>
              <a:rPr lang="en-US" sz="3200" dirty="0">
                <a:solidFill>
                  <a:schemeClr val="tx1"/>
                </a:solidFill>
              </a:rPr>
              <a:t>opioid use</a:t>
            </a:r>
            <a:endParaRPr lang="th-TH" sz="3200" dirty="0">
              <a:solidFill>
                <a:schemeClr val="tx1"/>
              </a:solidFill>
            </a:endParaRPr>
          </a:p>
          <a:p>
            <a:r>
              <a:rPr lang="en-US" sz="3200" dirty="0">
                <a:solidFill>
                  <a:schemeClr val="tx1"/>
                </a:solidFill>
              </a:rPr>
              <a:t>2) the effect of preoperative education and expectation</a:t>
            </a:r>
            <a:r>
              <a:rPr lang="th-TH" sz="3200" dirty="0">
                <a:solidFill>
                  <a:schemeClr val="tx1"/>
                </a:solidFill>
              </a:rPr>
              <a:t> </a:t>
            </a:r>
            <a:r>
              <a:rPr lang="en-US" sz="3200" dirty="0">
                <a:solidFill>
                  <a:schemeClr val="tx1"/>
                </a:solidFill>
              </a:rPr>
              <a:t>management on perioperative outcomes</a:t>
            </a:r>
            <a:endParaRPr lang="th-TH" sz="3200" dirty="0">
              <a:solidFill>
                <a:schemeClr val="tx1"/>
              </a:solidFill>
            </a:endParaRPr>
          </a:p>
          <a:p>
            <a:r>
              <a:rPr lang="en-US" sz="3200" dirty="0">
                <a:solidFill>
                  <a:schemeClr val="tx1"/>
                </a:solidFill>
              </a:rPr>
              <a:t>3) the potential</a:t>
            </a:r>
            <a:r>
              <a:rPr lang="th-TH" sz="3200" dirty="0">
                <a:solidFill>
                  <a:schemeClr val="tx1"/>
                </a:solidFill>
              </a:rPr>
              <a:t> </a:t>
            </a:r>
            <a:r>
              <a:rPr lang="en-US" sz="3200" dirty="0">
                <a:solidFill>
                  <a:schemeClr val="tx1"/>
                </a:solidFill>
              </a:rPr>
              <a:t>benefits of preoperative psychological optimization</a:t>
            </a:r>
          </a:p>
          <a:p>
            <a:r>
              <a:rPr lang="en-US" sz="3200" dirty="0">
                <a:solidFill>
                  <a:schemeClr val="tx1"/>
                </a:solidFill>
              </a:rPr>
              <a:t>4) </a:t>
            </a:r>
            <a:r>
              <a:rPr lang="en-US" sz="3200" dirty="0" err="1">
                <a:solidFill>
                  <a:schemeClr val="tx1"/>
                </a:solidFill>
              </a:rPr>
              <a:t>thepotential</a:t>
            </a:r>
            <a:r>
              <a:rPr lang="en-US" sz="3200" dirty="0">
                <a:solidFill>
                  <a:schemeClr val="tx1"/>
                </a:solidFill>
              </a:rPr>
              <a:t> impact of perioperative pain specialist consultation</a:t>
            </a:r>
          </a:p>
        </p:txBody>
      </p:sp>
    </p:spTree>
    <p:extLst>
      <p:ext uri="{BB962C8B-B14F-4D97-AF65-F5344CB8AC3E}">
        <p14:creationId xmlns:p14="http://schemas.microsoft.com/office/powerpoint/2010/main" val="167802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23B6-7A5D-4DCB-9F8C-88FA664865B0}"/>
              </a:ext>
            </a:extLst>
          </p:cNvPr>
          <p:cNvSpPr>
            <a:spLocks noGrp="1"/>
          </p:cNvSpPr>
          <p:nvPr>
            <p:ph type="title"/>
          </p:nvPr>
        </p:nvSpPr>
        <p:spPr/>
        <p:txBody>
          <a:bodyPr>
            <a:normAutofit/>
          </a:bodyPr>
          <a:lstStyle/>
          <a:p>
            <a:r>
              <a:rPr lang="en-US" sz="5400" b="1" dirty="0">
                <a:solidFill>
                  <a:schemeClr val="tx1"/>
                </a:solidFill>
              </a:rPr>
              <a:t>Methods</a:t>
            </a:r>
          </a:p>
        </p:txBody>
      </p:sp>
      <p:sp>
        <p:nvSpPr>
          <p:cNvPr id="3" name="Content Placeholder 2">
            <a:extLst>
              <a:ext uri="{FF2B5EF4-FFF2-40B4-BE49-F238E27FC236}">
                <a16:creationId xmlns:a16="http://schemas.microsoft.com/office/drawing/2014/main" id="{E956CCF7-5145-4723-A519-96E1AFEE2752}"/>
              </a:ext>
            </a:extLst>
          </p:cNvPr>
          <p:cNvSpPr>
            <a:spLocks noGrp="1"/>
          </p:cNvSpPr>
          <p:nvPr>
            <p:ph idx="1"/>
          </p:nvPr>
        </p:nvSpPr>
        <p:spPr>
          <a:xfrm>
            <a:off x="2806706" y="2438400"/>
            <a:ext cx="8897565" cy="4419600"/>
          </a:xfrm>
        </p:spPr>
        <p:txBody>
          <a:bodyPr>
            <a:normAutofit/>
          </a:bodyPr>
          <a:lstStyle/>
          <a:p>
            <a:r>
              <a:rPr lang="en-US" sz="3200" dirty="0">
                <a:solidFill>
                  <a:schemeClr val="tx1"/>
                </a:solidFill>
              </a:rPr>
              <a:t>5)the role for multimodal pain management including regional anesthesia and adjunctive medications</a:t>
            </a:r>
          </a:p>
          <a:p>
            <a:r>
              <a:rPr lang="en-US" sz="3200" dirty="0">
                <a:solidFill>
                  <a:schemeClr val="tx1"/>
                </a:solidFill>
              </a:rPr>
              <a:t>6) how perioperative opioids should be managed</a:t>
            </a:r>
          </a:p>
          <a:p>
            <a:r>
              <a:rPr lang="en-US" sz="3200" dirty="0">
                <a:solidFill>
                  <a:schemeClr val="tx1"/>
                </a:solidFill>
              </a:rPr>
              <a:t>7) the optimal perioperative management of patients being treated for opioid use disorder</a:t>
            </a:r>
          </a:p>
        </p:txBody>
      </p:sp>
    </p:spTree>
    <p:extLst>
      <p:ext uri="{BB962C8B-B14F-4D97-AF65-F5344CB8AC3E}">
        <p14:creationId xmlns:p14="http://schemas.microsoft.com/office/powerpoint/2010/main" val="423201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23B6-7A5D-4DCB-9F8C-88FA664865B0}"/>
              </a:ext>
            </a:extLst>
          </p:cNvPr>
          <p:cNvSpPr>
            <a:spLocks noGrp="1"/>
          </p:cNvSpPr>
          <p:nvPr>
            <p:ph type="title"/>
          </p:nvPr>
        </p:nvSpPr>
        <p:spPr/>
        <p:txBody>
          <a:bodyPr>
            <a:normAutofit/>
          </a:bodyPr>
          <a:lstStyle/>
          <a:p>
            <a:r>
              <a:rPr lang="en-US" sz="5400" b="1" dirty="0">
                <a:solidFill>
                  <a:schemeClr val="tx1"/>
                </a:solidFill>
              </a:rPr>
              <a:t>Methods</a:t>
            </a:r>
          </a:p>
        </p:txBody>
      </p:sp>
      <p:sp>
        <p:nvSpPr>
          <p:cNvPr id="3" name="Content Placeholder 2">
            <a:extLst>
              <a:ext uri="{FF2B5EF4-FFF2-40B4-BE49-F238E27FC236}">
                <a16:creationId xmlns:a16="http://schemas.microsoft.com/office/drawing/2014/main" id="{E956CCF7-5145-4723-A519-96E1AFEE2752}"/>
              </a:ext>
            </a:extLst>
          </p:cNvPr>
          <p:cNvSpPr>
            <a:spLocks noGrp="1"/>
          </p:cNvSpPr>
          <p:nvPr>
            <p:ph idx="1"/>
          </p:nvPr>
        </p:nvSpPr>
        <p:spPr>
          <a:xfrm>
            <a:off x="2806706" y="2438400"/>
            <a:ext cx="8897565" cy="4419600"/>
          </a:xfrm>
        </p:spPr>
        <p:txBody>
          <a:bodyPr>
            <a:normAutofit/>
          </a:bodyPr>
          <a:lstStyle/>
          <a:p>
            <a:r>
              <a:rPr lang="en-US" sz="3200" dirty="0">
                <a:solidFill>
                  <a:srgbClr val="FF0000"/>
                </a:solidFill>
              </a:rPr>
              <a:t>Topic 1, definitions </a:t>
            </a:r>
            <a:r>
              <a:rPr lang="en-US" sz="3200" dirty="0">
                <a:solidFill>
                  <a:schemeClr val="tx1"/>
                </a:solidFill>
              </a:rPr>
              <a:t>of preoperative opioid use, was to </a:t>
            </a:r>
            <a:r>
              <a:rPr lang="en-US" sz="3200" dirty="0">
                <a:solidFill>
                  <a:srgbClr val="FF0000"/>
                </a:solidFill>
              </a:rPr>
              <a:t>sample the literature</a:t>
            </a:r>
            <a:r>
              <a:rPr lang="en-US" sz="3200" dirty="0">
                <a:solidFill>
                  <a:schemeClr val="tx1"/>
                </a:solidFill>
              </a:rPr>
              <a:t>, and therefore does not represent a comprehensive or systematic review</a:t>
            </a:r>
          </a:p>
          <a:p>
            <a:endParaRPr lang="en-US" sz="3200" dirty="0">
              <a:solidFill>
                <a:schemeClr val="tx1"/>
              </a:solidFill>
            </a:endParaRPr>
          </a:p>
          <a:p>
            <a:r>
              <a:rPr lang="en-US" sz="3200" dirty="0">
                <a:solidFill>
                  <a:srgbClr val="FF0000"/>
                </a:solidFill>
              </a:rPr>
              <a:t>Topics 2–7, a systematic review </a:t>
            </a:r>
            <a:r>
              <a:rPr lang="en-US" sz="3200" dirty="0">
                <a:solidFill>
                  <a:schemeClr val="tx1"/>
                </a:solidFill>
              </a:rPr>
              <a:t>was performed</a:t>
            </a:r>
          </a:p>
        </p:txBody>
      </p:sp>
    </p:spTree>
    <p:extLst>
      <p:ext uri="{BB962C8B-B14F-4D97-AF65-F5344CB8AC3E}">
        <p14:creationId xmlns:p14="http://schemas.microsoft.com/office/powerpoint/2010/main" val="225395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98591-D7A8-4442-8648-BDAB888254F6}"/>
              </a:ext>
            </a:extLst>
          </p:cNvPr>
          <p:cNvSpPr>
            <a:spLocks noGrp="1"/>
          </p:cNvSpPr>
          <p:nvPr>
            <p:ph type="title"/>
          </p:nvPr>
        </p:nvSpPr>
        <p:spPr/>
        <p:txBody>
          <a:bodyPr>
            <a:normAutofit/>
          </a:bodyPr>
          <a:lstStyle/>
          <a:p>
            <a:r>
              <a:rPr lang="en-US" sz="5400" b="1" dirty="0">
                <a:solidFill>
                  <a:schemeClr val="tx1"/>
                </a:solidFill>
              </a:rPr>
              <a:t>Systematic Search</a:t>
            </a:r>
          </a:p>
        </p:txBody>
      </p:sp>
      <p:sp>
        <p:nvSpPr>
          <p:cNvPr id="3" name="Content Placeholder 2">
            <a:extLst>
              <a:ext uri="{FF2B5EF4-FFF2-40B4-BE49-F238E27FC236}">
                <a16:creationId xmlns:a16="http://schemas.microsoft.com/office/drawing/2014/main" id="{9E886FAA-A9FD-4A84-8710-71F52FC615F7}"/>
              </a:ext>
            </a:extLst>
          </p:cNvPr>
          <p:cNvSpPr>
            <a:spLocks noGrp="1"/>
          </p:cNvSpPr>
          <p:nvPr>
            <p:ph idx="1"/>
          </p:nvPr>
        </p:nvSpPr>
        <p:spPr>
          <a:xfrm>
            <a:off x="2933700" y="2329912"/>
            <a:ext cx="8770571" cy="4163878"/>
          </a:xfrm>
        </p:spPr>
        <p:txBody>
          <a:bodyPr>
            <a:normAutofit lnSpcReduction="10000"/>
          </a:bodyPr>
          <a:lstStyle/>
          <a:p>
            <a:r>
              <a:rPr lang="en-US" sz="3200" dirty="0">
                <a:solidFill>
                  <a:schemeClr val="tx1"/>
                </a:solidFill>
              </a:rPr>
              <a:t>Using MEDLINE and </a:t>
            </a:r>
            <a:r>
              <a:rPr lang="en-US" sz="3200" dirty="0" err="1">
                <a:solidFill>
                  <a:schemeClr val="tx1"/>
                </a:solidFill>
              </a:rPr>
              <a:t>Embase</a:t>
            </a:r>
            <a:r>
              <a:rPr lang="en-US" sz="3200" dirty="0">
                <a:solidFill>
                  <a:schemeClr val="tx1"/>
                </a:solidFill>
              </a:rPr>
              <a:t> search engines</a:t>
            </a:r>
          </a:p>
          <a:p>
            <a:r>
              <a:rPr lang="en-US" sz="3200" dirty="0">
                <a:solidFill>
                  <a:schemeClr val="tx1"/>
                </a:solidFill>
              </a:rPr>
              <a:t>Systematic Reviews and Meta-analysis guidelines</a:t>
            </a:r>
          </a:p>
          <a:p>
            <a:r>
              <a:rPr lang="en-US" sz="3200" dirty="0">
                <a:solidFill>
                  <a:schemeClr val="tx1"/>
                </a:solidFill>
              </a:rPr>
              <a:t>Limiting the search to humans, English language, adult patients</a:t>
            </a:r>
          </a:p>
          <a:p>
            <a:r>
              <a:rPr lang="en-US" sz="3200" dirty="0">
                <a:solidFill>
                  <a:schemeClr val="tx1"/>
                </a:solidFill>
              </a:rPr>
              <a:t>Including studies in which patients on opioids preoperatively were identified either as the primary study population or as a subgroup</a:t>
            </a:r>
          </a:p>
        </p:txBody>
      </p:sp>
    </p:spTree>
    <p:extLst>
      <p:ext uri="{BB962C8B-B14F-4D97-AF65-F5344CB8AC3E}">
        <p14:creationId xmlns:p14="http://schemas.microsoft.com/office/powerpoint/2010/main" val="13567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C57A-FDB2-433B-9E61-A13993FB756E}"/>
              </a:ext>
            </a:extLst>
          </p:cNvPr>
          <p:cNvSpPr>
            <a:spLocks noGrp="1"/>
          </p:cNvSpPr>
          <p:nvPr>
            <p:ph type="title"/>
          </p:nvPr>
        </p:nvSpPr>
        <p:spPr>
          <a:xfrm>
            <a:off x="559452" y="673484"/>
            <a:ext cx="8897565" cy="1560716"/>
          </a:xfrm>
        </p:spPr>
        <p:txBody>
          <a:bodyPr>
            <a:normAutofit/>
          </a:bodyPr>
          <a:lstStyle/>
          <a:p>
            <a:r>
              <a:rPr lang="en-US" sz="5400" b="1" dirty="0">
                <a:solidFill>
                  <a:schemeClr val="tx1"/>
                </a:solidFill>
              </a:rPr>
              <a:t>Results</a:t>
            </a:r>
          </a:p>
        </p:txBody>
      </p:sp>
      <p:pic>
        <p:nvPicPr>
          <p:cNvPr id="4" name="Picture 3">
            <a:extLst>
              <a:ext uri="{FF2B5EF4-FFF2-40B4-BE49-F238E27FC236}">
                <a16:creationId xmlns:a16="http://schemas.microsoft.com/office/drawing/2014/main" id="{756C0878-90BF-4A4E-9954-BDF2FA0649DB}"/>
              </a:ext>
            </a:extLst>
          </p:cNvPr>
          <p:cNvPicPr>
            <a:picLocks noChangeAspect="1"/>
          </p:cNvPicPr>
          <p:nvPr/>
        </p:nvPicPr>
        <p:blipFill rotWithShape="1">
          <a:blip r:embed="rId2"/>
          <a:srcRect l="15000" t="12090" r="64407" b="8079"/>
          <a:stretch/>
        </p:blipFill>
        <p:spPr>
          <a:xfrm>
            <a:off x="3750589" y="0"/>
            <a:ext cx="6974238" cy="7029395"/>
          </a:xfrm>
          <a:prstGeom prst="rect">
            <a:avLst/>
          </a:prstGeom>
        </p:spPr>
      </p:pic>
    </p:spTree>
    <p:extLst>
      <p:ext uri="{BB962C8B-B14F-4D97-AF65-F5344CB8AC3E}">
        <p14:creationId xmlns:p14="http://schemas.microsoft.com/office/powerpoint/2010/main" val="420405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46C7-F1D2-4E73-859D-7587EF4DE589}"/>
              </a:ext>
            </a:extLst>
          </p:cNvPr>
          <p:cNvSpPr>
            <a:spLocks noGrp="1"/>
          </p:cNvSpPr>
          <p:nvPr>
            <p:ph type="title"/>
          </p:nvPr>
        </p:nvSpPr>
        <p:spPr/>
        <p:txBody>
          <a:bodyPr>
            <a:normAutofit/>
          </a:bodyPr>
          <a:lstStyle/>
          <a:p>
            <a:pPr algn="ctr"/>
            <a:r>
              <a:rPr lang="en-US" sz="5400" b="1" dirty="0"/>
              <a:t>DISCUSSION</a:t>
            </a:r>
          </a:p>
        </p:txBody>
      </p:sp>
      <p:sp>
        <p:nvSpPr>
          <p:cNvPr id="3" name="Text Placeholder 2">
            <a:extLst>
              <a:ext uri="{FF2B5EF4-FFF2-40B4-BE49-F238E27FC236}">
                <a16:creationId xmlns:a16="http://schemas.microsoft.com/office/drawing/2014/main" id="{8581340A-D383-44ED-B5BC-A1F28811B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9603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9434-B127-4170-95FB-F712D3F95098}"/>
              </a:ext>
            </a:extLst>
          </p:cNvPr>
          <p:cNvSpPr>
            <a:spLocks noGrp="1"/>
          </p:cNvSpPr>
          <p:nvPr>
            <p:ph type="title"/>
          </p:nvPr>
        </p:nvSpPr>
        <p:spPr>
          <a:xfrm>
            <a:off x="1859798" y="568345"/>
            <a:ext cx="9844474" cy="1560716"/>
          </a:xfrm>
        </p:spPr>
        <p:txBody>
          <a:bodyPr>
            <a:normAutofit fontScale="90000"/>
          </a:bodyPr>
          <a:lstStyle/>
          <a:p>
            <a:r>
              <a:rPr lang="en-US" dirty="0">
                <a:solidFill>
                  <a:schemeClr val="tx1"/>
                </a:solidFill>
              </a:rPr>
              <a:t>Categorizing and Defining Preoperative</a:t>
            </a:r>
            <a:br>
              <a:rPr lang="en-US" dirty="0">
                <a:solidFill>
                  <a:schemeClr val="tx1"/>
                </a:solidFill>
              </a:rPr>
            </a:br>
            <a:r>
              <a:rPr lang="en-US" dirty="0">
                <a:solidFill>
                  <a:schemeClr val="tx1"/>
                </a:solidFill>
              </a:rPr>
              <a:t>Opioid Use</a:t>
            </a:r>
          </a:p>
        </p:txBody>
      </p:sp>
      <p:sp>
        <p:nvSpPr>
          <p:cNvPr id="3" name="Content Placeholder 2">
            <a:extLst>
              <a:ext uri="{FF2B5EF4-FFF2-40B4-BE49-F238E27FC236}">
                <a16:creationId xmlns:a16="http://schemas.microsoft.com/office/drawing/2014/main" id="{832962F7-E774-4AB9-9E0B-1FE61FE72D1F}"/>
              </a:ext>
            </a:extLst>
          </p:cNvPr>
          <p:cNvSpPr>
            <a:spLocks noGrp="1"/>
          </p:cNvSpPr>
          <p:nvPr>
            <p:ph idx="1"/>
          </p:nvPr>
        </p:nvSpPr>
        <p:spPr>
          <a:xfrm>
            <a:off x="2929632" y="2438399"/>
            <a:ext cx="8774640" cy="4095565"/>
          </a:xfrm>
        </p:spPr>
        <p:txBody>
          <a:bodyPr>
            <a:normAutofit/>
          </a:bodyPr>
          <a:lstStyle/>
          <a:p>
            <a:r>
              <a:rPr lang="en-US" sz="4000" dirty="0">
                <a:solidFill>
                  <a:schemeClr val="tx1"/>
                </a:solidFill>
              </a:rPr>
              <a:t>Opioid-naïve</a:t>
            </a:r>
          </a:p>
          <a:p>
            <a:endParaRPr lang="en-US" sz="4000" dirty="0">
              <a:solidFill>
                <a:schemeClr val="tx1"/>
              </a:solidFill>
            </a:endParaRPr>
          </a:p>
          <a:p>
            <a:r>
              <a:rPr lang="en-US" sz="4000" dirty="0">
                <a:solidFill>
                  <a:schemeClr val="tx1"/>
                </a:solidFill>
              </a:rPr>
              <a:t>Opioid exposed</a:t>
            </a:r>
          </a:p>
          <a:p>
            <a:endParaRPr lang="en-US" sz="4000" dirty="0">
              <a:solidFill>
                <a:schemeClr val="tx1"/>
              </a:solidFill>
            </a:endParaRPr>
          </a:p>
          <a:p>
            <a:r>
              <a:rPr lang="en-US" sz="4000" dirty="0">
                <a:solidFill>
                  <a:schemeClr val="tx1"/>
                </a:solidFill>
              </a:rPr>
              <a:t>Opioid tolerant</a:t>
            </a:r>
          </a:p>
        </p:txBody>
      </p:sp>
    </p:spTree>
    <p:extLst>
      <p:ext uri="{BB962C8B-B14F-4D97-AF65-F5344CB8AC3E}">
        <p14:creationId xmlns:p14="http://schemas.microsoft.com/office/powerpoint/2010/main" val="2557779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962F7-E774-4AB9-9E0B-1FE61FE72D1F}"/>
              </a:ext>
            </a:extLst>
          </p:cNvPr>
          <p:cNvSpPr>
            <a:spLocks noGrp="1"/>
          </p:cNvSpPr>
          <p:nvPr>
            <p:ph idx="1"/>
          </p:nvPr>
        </p:nvSpPr>
        <p:spPr/>
        <p:txBody>
          <a:bodyPr>
            <a:normAutofit/>
          </a:bodyPr>
          <a:lstStyle/>
          <a:p>
            <a:pPr marL="0" indent="0">
              <a:buNone/>
            </a:pPr>
            <a:r>
              <a:rPr lang="en-US" sz="4000" dirty="0">
                <a:solidFill>
                  <a:schemeClr val="tx1"/>
                </a:solidFill>
              </a:rPr>
              <a:t>Opioid-naïve</a:t>
            </a:r>
          </a:p>
          <a:p>
            <a:endParaRPr lang="en-US" sz="3200" dirty="0">
              <a:solidFill>
                <a:schemeClr val="tx1"/>
              </a:solidFill>
            </a:endParaRPr>
          </a:p>
          <a:p>
            <a:r>
              <a:rPr lang="en-US" sz="3200" dirty="0">
                <a:solidFill>
                  <a:schemeClr val="tx1"/>
                </a:solidFill>
              </a:rPr>
              <a:t>patient having no history of opioid use in the 90 days before surgery</a:t>
            </a:r>
          </a:p>
        </p:txBody>
      </p:sp>
      <p:sp>
        <p:nvSpPr>
          <p:cNvPr id="6" name="Title 1">
            <a:extLst>
              <a:ext uri="{FF2B5EF4-FFF2-40B4-BE49-F238E27FC236}">
                <a16:creationId xmlns:a16="http://schemas.microsoft.com/office/drawing/2014/main" id="{1AC8BF9F-CC38-44C3-A895-D9C9F3E60303}"/>
              </a:ext>
            </a:extLst>
          </p:cNvPr>
          <p:cNvSpPr txBox="1">
            <a:spLocks/>
          </p:cNvSpPr>
          <p:nvPr/>
        </p:nvSpPr>
        <p:spPr>
          <a:xfrm>
            <a:off x="1859798" y="568345"/>
            <a:ext cx="9844474" cy="1560716"/>
          </a:xfrm>
          <a:prstGeom prst="rect">
            <a:avLst/>
          </a:prstGeom>
        </p:spPr>
        <p:txBody>
          <a:bodyPr vert="horz" lIns="91440" tIns="45720" rIns="91440" bIns="45720" rtlCol="0" anchor="t">
            <a:normAutofit fontScale="90000"/>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en-US" dirty="0">
                <a:solidFill>
                  <a:schemeClr val="tx1"/>
                </a:solidFill>
              </a:rPr>
              <a:t>Categorizing and Defining Preoperative</a:t>
            </a:r>
            <a:br>
              <a:rPr lang="en-US" dirty="0">
                <a:solidFill>
                  <a:schemeClr val="tx1"/>
                </a:solidFill>
              </a:rPr>
            </a:br>
            <a:r>
              <a:rPr lang="en-US" dirty="0">
                <a:solidFill>
                  <a:schemeClr val="tx1"/>
                </a:solidFill>
              </a:rPr>
              <a:t>Opioid Use</a:t>
            </a:r>
          </a:p>
        </p:txBody>
      </p:sp>
    </p:spTree>
    <p:extLst>
      <p:ext uri="{BB962C8B-B14F-4D97-AF65-F5344CB8AC3E}">
        <p14:creationId xmlns:p14="http://schemas.microsoft.com/office/powerpoint/2010/main" val="428475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962F7-E774-4AB9-9E0B-1FE61FE72D1F}"/>
              </a:ext>
            </a:extLst>
          </p:cNvPr>
          <p:cNvSpPr>
            <a:spLocks noGrp="1"/>
          </p:cNvSpPr>
          <p:nvPr>
            <p:ph idx="1"/>
          </p:nvPr>
        </p:nvSpPr>
        <p:spPr/>
        <p:txBody>
          <a:bodyPr>
            <a:normAutofit/>
          </a:bodyPr>
          <a:lstStyle/>
          <a:p>
            <a:pPr marL="0" indent="0">
              <a:buNone/>
            </a:pPr>
            <a:r>
              <a:rPr lang="en-US" sz="4000" dirty="0">
                <a:solidFill>
                  <a:schemeClr val="tx1"/>
                </a:solidFill>
              </a:rPr>
              <a:t>Opioid tolerant</a:t>
            </a:r>
          </a:p>
          <a:p>
            <a:endParaRPr lang="en-US" sz="3200" dirty="0">
              <a:solidFill>
                <a:schemeClr val="tx1"/>
              </a:solidFill>
            </a:endParaRPr>
          </a:p>
          <a:p>
            <a:r>
              <a:rPr lang="en-US" sz="3200" dirty="0">
                <a:solidFill>
                  <a:schemeClr val="tx1"/>
                </a:solidFill>
              </a:rPr>
              <a:t>patient with a history of ≥60 mg morphine equivalent dose in the 7 days before surgery</a:t>
            </a:r>
          </a:p>
        </p:txBody>
      </p:sp>
      <p:sp>
        <p:nvSpPr>
          <p:cNvPr id="4" name="TextBox 3">
            <a:extLst>
              <a:ext uri="{FF2B5EF4-FFF2-40B4-BE49-F238E27FC236}">
                <a16:creationId xmlns:a16="http://schemas.microsoft.com/office/drawing/2014/main" id="{53C518F9-5BA5-4553-88BC-CAA09C3D7111}"/>
              </a:ext>
            </a:extLst>
          </p:cNvPr>
          <p:cNvSpPr txBox="1"/>
          <p:nvPr/>
        </p:nvSpPr>
        <p:spPr>
          <a:xfrm>
            <a:off x="1859798" y="3820999"/>
            <a:ext cx="9469465" cy="181588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t>US Food and Drug Administration definition of opioid tolerance as a patient “who [is] taking at least 60 mg oral morphine equivalents/day … or an equianalgesic dose of another opioid for 1 week or longer</a:t>
            </a:r>
          </a:p>
        </p:txBody>
      </p:sp>
      <p:sp>
        <p:nvSpPr>
          <p:cNvPr id="5" name="Title 1">
            <a:extLst>
              <a:ext uri="{FF2B5EF4-FFF2-40B4-BE49-F238E27FC236}">
                <a16:creationId xmlns:a16="http://schemas.microsoft.com/office/drawing/2014/main" id="{15F68FD0-84C5-4596-8325-575C09E98865}"/>
              </a:ext>
            </a:extLst>
          </p:cNvPr>
          <p:cNvSpPr txBox="1">
            <a:spLocks/>
          </p:cNvSpPr>
          <p:nvPr/>
        </p:nvSpPr>
        <p:spPr>
          <a:xfrm>
            <a:off x="1859798" y="568345"/>
            <a:ext cx="9844474" cy="1560716"/>
          </a:xfrm>
          <a:prstGeom prst="rect">
            <a:avLst/>
          </a:prstGeom>
        </p:spPr>
        <p:txBody>
          <a:bodyPr vert="horz" lIns="91440" tIns="45720" rIns="91440" bIns="45720" rtlCol="0" anchor="t">
            <a:normAutofit fontScale="90000"/>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r>
              <a:rPr lang="en-US">
                <a:solidFill>
                  <a:schemeClr val="tx1"/>
                </a:solidFill>
              </a:rPr>
              <a:t>Categorizing and Defining Preoperative</a:t>
            </a:r>
            <a:br>
              <a:rPr lang="en-US">
                <a:solidFill>
                  <a:schemeClr val="tx1"/>
                </a:solidFill>
              </a:rPr>
            </a:br>
            <a:r>
              <a:rPr lang="en-US">
                <a:solidFill>
                  <a:schemeClr val="tx1"/>
                </a:solidFill>
              </a:rPr>
              <a:t>Opioid Use</a:t>
            </a:r>
            <a:endParaRPr lang="en-US" dirty="0">
              <a:solidFill>
                <a:schemeClr val="tx1"/>
              </a:solidFill>
            </a:endParaRPr>
          </a:p>
        </p:txBody>
      </p:sp>
    </p:spTree>
    <p:extLst>
      <p:ext uri="{BB962C8B-B14F-4D97-AF65-F5344CB8AC3E}">
        <p14:creationId xmlns:p14="http://schemas.microsoft.com/office/powerpoint/2010/main" val="143534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7EED0A-B56B-4154-994E-4CFD9BA2AF42}"/>
              </a:ext>
            </a:extLst>
          </p:cNvPr>
          <p:cNvPicPr>
            <a:picLocks noChangeAspect="1"/>
          </p:cNvPicPr>
          <p:nvPr/>
        </p:nvPicPr>
        <p:blipFill rotWithShape="1">
          <a:blip r:embed="rId3"/>
          <a:srcRect l="2508" t="20056" r="58305" b="35198"/>
          <a:stretch/>
        </p:blipFill>
        <p:spPr>
          <a:xfrm>
            <a:off x="263472" y="746894"/>
            <a:ext cx="12152214" cy="3902598"/>
          </a:xfrm>
          <a:prstGeom prst="rect">
            <a:avLst/>
          </a:prstGeom>
        </p:spPr>
      </p:pic>
      <p:sp>
        <p:nvSpPr>
          <p:cNvPr id="3" name="TextBox 2">
            <a:extLst>
              <a:ext uri="{FF2B5EF4-FFF2-40B4-BE49-F238E27FC236}">
                <a16:creationId xmlns:a16="http://schemas.microsoft.com/office/drawing/2014/main" id="{EBCDAAB6-0212-42BA-AC5D-ED6B1CDD8A98}"/>
              </a:ext>
            </a:extLst>
          </p:cNvPr>
          <p:cNvSpPr txBox="1"/>
          <p:nvPr/>
        </p:nvSpPr>
        <p:spPr>
          <a:xfrm>
            <a:off x="7237708" y="6059837"/>
            <a:ext cx="4649492" cy="461665"/>
          </a:xfrm>
          <a:prstGeom prst="rect">
            <a:avLst/>
          </a:prstGeom>
          <a:noFill/>
        </p:spPr>
        <p:txBody>
          <a:bodyPr wrap="square" rtlCol="0">
            <a:spAutoFit/>
          </a:bodyPr>
          <a:lstStyle/>
          <a:p>
            <a:r>
              <a:rPr lang="en-US" sz="2400" i="1" dirty="0"/>
              <a:t>Anesthesia-analgesia</a:t>
            </a:r>
            <a:r>
              <a:rPr lang="th-TH" sz="2400" i="1" dirty="0"/>
              <a:t>,</a:t>
            </a:r>
            <a:r>
              <a:rPr lang="en-US" sz="2400" i="1" dirty="0"/>
              <a:t>August 2019</a:t>
            </a:r>
          </a:p>
        </p:txBody>
      </p:sp>
    </p:spTree>
    <p:extLst>
      <p:ext uri="{BB962C8B-B14F-4D97-AF65-F5344CB8AC3E}">
        <p14:creationId xmlns:p14="http://schemas.microsoft.com/office/powerpoint/2010/main" val="251712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962F7-E774-4AB9-9E0B-1FE61FE72D1F}"/>
              </a:ext>
            </a:extLst>
          </p:cNvPr>
          <p:cNvSpPr>
            <a:spLocks noGrp="1"/>
          </p:cNvSpPr>
          <p:nvPr>
            <p:ph idx="1"/>
          </p:nvPr>
        </p:nvSpPr>
        <p:spPr>
          <a:xfrm>
            <a:off x="2933701" y="2363492"/>
            <a:ext cx="8770571" cy="3651504"/>
          </a:xfrm>
        </p:spPr>
        <p:txBody>
          <a:bodyPr>
            <a:normAutofit/>
          </a:bodyPr>
          <a:lstStyle/>
          <a:p>
            <a:r>
              <a:rPr lang="en-US" sz="4000" dirty="0">
                <a:solidFill>
                  <a:schemeClr val="tx1"/>
                </a:solidFill>
              </a:rPr>
              <a:t>Opioid exposed</a:t>
            </a:r>
          </a:p>
          <a:p>
            <a:endParaRPr lang="en-US" sz="3200" dirty="0">
              <a:solidFill>
                <a:schemeClr val="tx1"/>
              </a:solidFill>
            </a:endParaRPr>
          </a:p>
          <a:p>
            <a:r>
              <a:rPr lang="en-US" sz="3200" dirty="0">
                <a:solidFill>
                  <a:schemeClr val="tx1"/>
                </a:solidFill>
              </a:rPr>
              <a:t>patient having a history of any opioid exposure &lt;60 mg morphine equivalent dose within 90 days preoperatively</a:t>
            </a:r>
          </a:p>
        </p:txBody>
      </p:sp>
      <p:sp>
        <p:nvSpPr>
          <p:cNvPr id="4" name="TextBox 3">
            <a:extLst>
              <a:ext uri="{FF2B5EF4-FFF2-40B4-BE49-F238E27FC236}">
                <a16:creationId xmlns:a16="http://schemas.microsoft.com/office/drawing/2014/main" id="{5C998C72-0326-4F20-B64F-F59D4936D667}"/>
              </a:ext>
            </a:extLst>
          </p:cNvPr>
          <p:cNvSpPr txBox="1"/>
          <p:nvPr/>
        </p:nvSpPr>
        <p:spPr>
          <a:xfrm>
            <a:off x="2132543" y="3820999"/>
            <a:ext cx="9298983" cy="181588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t>Even short-term and low-dose opioid exposure induces</a:t>
            </a:r>
          </a:p>
          <a:p>
            <a:r>
              <a:rPr lang="en-US" sz="2800" dirty="0"/>
              <a:t>acquired pharmacokinetic and pharmacodynamic tolerance,</a:t>
            </a:r>
          </a:p>
          <a:p>
            <a:r>
              <a:rPr lang="en-US" sz="2800" dirty="0"/>
              <a:t>and opioid receptor upregulation, and thus may lead to an</a:t>
            </a:r>
          </a:p>
          <a:p>
            <a:r>
              <a:rPr lang="en-US" sz="2800" dirty="0"/>
              <a:t>increase in the likelihood of prolonged use or abuse</a:t>
            </a:r>
          </a:p>
        </p:txBody>
      </p:sp>
      <p:sp>
        <p:nvSpPr>
          <p:cNvPr id="7" name="Title 1">
            <a:extLst>
              <a:ext uri="{FF2B5EF4-FFF2-40B4-BE49-F238E27FC236}">
                <a16:creationId xmlns:a16="http://schemas.microsoft.com/office/drawing/2014/main" id="{E17303BA-BC01-416B-A60A-806346CD979A}"/>
              </a:ext>
            </a:extLst>
          </p:cNvPr>
          <p:cNvSpPr>
            <a:spLocks noGrp="1"/>
          </p:cNvSpPr>
          <p:nvPr>
            <p:ph type="title"/>
          </p:nvPr>
        </p:nvSpPr>
        <p:spPr>
          <a:xfrm>
            <a:off x="1859798" y="568345"/>
            <a:ext cx="9844474" cy="1560716"/>
          </a:xfrm>
        </p:spPr>
        <p:txBody>
          <a:bodyPr>
            <a:normAutofit fontScale="90000"/>
          </a:bodyPr>
          <a:lstStyle/>
          <a:p>
            <a:r>
              <a:rPr lang="en-US" dirty="0">
                <a:solidFill>
                  <a:schemeClr val="tx1"/>
                </a:solidFill>
              </a:rPr>
              <a:t>Categorizing and Defining Preoperative</a:t>
            </a:r>
            <a:br>
              <a:rPr lang="en-US" dirty="0">
                <a:solidFill>
                  <a:schemeClr val="tx1"/>
                </a:solidFill>
              </a:rPr>
            </a:br>
            <a:r>
              <a:rPr lang="en-US" dirty="0">
                <a:solidFill>
                  <a:schemeClr val="tx1"/>
                </a:solidFill>
              </a:rPr>
              <a:t>Opioid Use</a:t>
            </a:r>
          </a:p>
        </p:txBody>
      </p:sp>
    </p:spTree>
    <p:extLst>
      <p:ext uri="{BB962C8B-B14F-4D97-AF65-F5344CB8AC3E}">
        <p14:creationId xmlns:p14="http://schemas.microsoft.com/office/powerpoint/2010/main" val="16771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0133F-AC98-43BA-9D9A-1D7D0579A20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87E014B-4B6F-4743-B2A8-8B1A4C3689C9}"/>
              </a:ext>
            </a:extLst>
          </p:cNvPr>
          <p:cNvPicPr>
            <a:picLocks noChangeAspect="1"/>
          </p:cNvPicPr>
          <p:nvPr/>
        </p:nvPicPr>
        <p:blipFill>
          <a:blip r:embed="rId2">
            <a:lum contrast="20000"/>
          </a:blip>
          <a:stretch>
            <a:fillRect/>
          </a:stretch>
        </p:blipFill>
        <p:spPr>
          <a:xfrm>
            <a:off x="1335300" y="1176824"/>
            <a:ext cx="9521400" cy="4838079"/>
          </a:xfrm>
          <a:prstGeom prst="rect">
            <a:avLst/>
          </a:prstGeom>
        </p:spPr>
      </p:pic>
    </p:spTree>
    <p:extLst>
      <p:ext uri="{BB962C8B-B14F-4D97-AF65-F5344CB8AC3E}">
        <p14:creationId xmlns:p14="http://schemas.microsoft.com/office/powerpoint/2010/main" val="35965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1BF101-773D-4A8A-94DD-2040CEBF5A2C}"/>
              </a:ext>
            </a:extLst>
          </p:cNvPr>
          <p:cNvSpPr>
            <a:spLocks noGrp="1"/>
          </p:cNvSpPr>
          <p:nvPr>
            <p:ph idx="1"/>
          </p:nvPr>
        </p:nvSpPr>
        <p:spPr>
          <a:xfrm>
            <a:off x="2650211" y="727129"/>
            <a:ext cx="8976571" cy="5735665"/>
          </a:xfrm>
        </p:spPr>
        <p:txBody>
          <a:bodyPr>
            <a:normAutofit/>
          </a:bodyPr>
          <a:lstStyle/>
          <a:p>
            <a:r>
              <a:rPr lang="en-US" sz="3600" dirty="0">
                <a:solidFill>
                  <a:schemeClr val="tx1"/>
                </a:solidFill>
              </a:rPr>
              <a:t>O-NET  </a:t>
            </a:r>
            <a:r>
              <a:rPr lang="en-US" sz="3600" dirty="0">
                <a:solidFill>
                  <a:schemeClr val="tx1"/>
                </a:solidFill>
                <a:sym typeface="Wingdings" panose="05000000000000000000" pitchFamily="2" charset="2"/>
              </a:rPr>
              <a:t>  O-NET</a:t>
            </a:r>
            <a:r>
              <a:rPr lang="en-US" sz="3600" dirty="0">
                <a:solidFill>
                  <a:schemeClr val="accent2">
                    <a:lumMod val="50000"/>
                  </a:schemeClr>
                </a:solidFill>
                <a:sym typeface="Wingdings" panose="05000000000000000000" pitchFamily="2" charset="2"/>
              </a:rPr>
              <a:t>+</a:t>
            </a:r>
          </a:p>
          <a:p>
            <a:endParaRPr lang="en-US" sz="3600" dirty="0">
              <a:solidFill>
                <a:schemeClr val="tx1"/>
              </a:solidFill>
              <a:sym typeface="Wingdings" panose="05000000000000000000" pitchFamily="2" charset="2"/>
            </a:endParaRPr>
          </a:p>
          <a:p>
            <a:r>
              <a:rPr lang="en-US" sz="3600" u="sng" dirty="0">
                <a:solidFill>
                  <a:schemeClr val="accent2">
                    <a:lumMod val="50000"/>
                  </a:schemeClr>
                </a:solidFill>
              </a:rPr>
              <a:t>Modifiers</a:t>
            </a:r>
          </a:p>
          <a:p>
            <a:pPr lvl="1"/>
            <a:r>
              <a:rPr lang="en-US" sz="3200" dirty="0">
                <a:solidFill>
                  <a:schemeClr val="tx1"/>
                </a:solidFill>
              </a:rPr>
              <a:t>Uncontrolled psychiatric comorbidities (depression, anxiety, bipolar disease)</a:t>
            </a:r>
          </a:p>
          <a:p>
            <a:pPr lvl="1"/>
            <a:r>
              <a:rPr lang="en-US" sz="3200" dirty="0">
                <a:solidFill>
                  <a:schemeClr val="tx1"/>
                </a:solidFill>
              </a:rPr>
              <a:t>Substance (history of dependency, addiction, or alcoholism)</a:t>
            </a:r>
          </a:p>
          <a:p>
            <a:pPr lvl="1"/>
            <a:r>
              <a:rPr lang="en-US" sz="3200" dirty="0">
                <a:solidFill>
                  <a:schemeClr val="tx1"/>
                </a:solidFill>
              </a:rPr>
              <a:t>Certain type surgery  (</a:t>
            </a:r>
            <a:r>
              <a:rPr lang="en-US" sz="3200" dirty="0" err="1">
                <a:solidFill>
                  <a:schemeClr val="tx1"/>
                </a:solidFill>
              </a:rPr>
              <a:t>thoracotomy,spine</a:t>
            </a:r>
            <a:r>
              <a:rPr lang="en-US" sz="3200" dirty="0">
                <a:solidFill>
                  <a:schemeClr val="tx1"/>
                </a:solidFill>
              </a:rPr>
              <a:t> surgery)</a:t>
            </a:r>
          </a:p>
        </p:txBody>
      </p:sp>
    </p:spTree>
    <p:extLst>
      <p:ext uri="{BB962C8B-B14F-4D97-AF65-F5344CB8AC3E}">
        <p14:creationId xmlns:p14="http://schemas.microsoft.com/office/powerpoint/2010/main" val="963755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39DBD4-D0BA-4DD2-9CAE-65A1A9945AE2}"/>
              </a:ext>
            </a:extLst>
          </p:cNvPr>
          <p:cNvPicPr>
            <a:picLocks noChangeAspect="1"/>
          </p:cNvPicPr>
          <p:nvPr/>
        </p:nvPicPr>
        <p:blipFill>
          <a:blip r:embed="rId3"/>
          <a:stretch>
            <a:fillRect/>
          </a:stretch>
        </p:blipFill>
        <p:spPr>
          <a:xfrm>
            <a:off x="550158" y="383499"/>
            <a:ext cx="11238193" cy="5617251"/>
          </a:xfrm>
          <a:prstGeom prst="rect">
            <a:avLst/>
          </a:prstGeom>
        </p:spPr>
      </p:pic>
    </p:spTree>
    <p:extLst>
      <p:ext uri="{BB962C8B-B14F-4D97-AF65-F5344CB8AC3E}">
        <p14:creationId xmlns:p14="http://schemas.microsoft.com/office/powerpoint/2010/main" val="155983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E951-7769-4215-BE5D-C787C34A44BC}"/>
              </a:ext>
            </a:extLst>
          </p:cNvPr>
          <p:cNvSpPr>
            <a:spLocks noGrp="1"/>
          </p:cNvSpPr>
          <p:nvPr>
            <p:ph type="title"/>
          </p:nvPr>
        </p:nvSpPr>
        <p:spPr/>
        <p:txBody>
          <a:bodyPr/>
          <a:lstStyle/>
          <a:p>
            <a:r>
              <a:rPr lang="en-US" dirty="0">
                <a:solidFill>
                  <a:schemeClr val="tx1"/>
                </a:solidFill>
                <a:sym typeface="Wingdings" panose="05000000000000000000" pitchFamily="2" charset="2"/>
              </a:rPr>
              <a:t>O-NET+</a:t>
            </a:r>
            <a:endParaRPr lang="en-US" dirty="0">
              <a:solidFill>
                <a:schemeClr val="tx1"/>
              </a:solidFill>
            </a:endParaRPr>
          </a:p>
        </p:txBody>
      </p:sp>
      <p:sp>
        <p:nvSpPr>
          <p:cNvPr id="3" name="Content Placeholder 2">
            <a:extLst>
              <a:ext uri="{FF2B5EF4-FFF2-40B4-BE49-F238E27FC236}">
                <a16:creationId xmlns:a16="http://schemas.microsoft.com/office/drawing/2014/main" id="{2D6B44BF-EBC4-4150-8057-007AC8839F92}"/>
              </a:ext>
            </a:extLst>
          </p:cNvPr>
          <p:cNvSpPr>
            <a:spLocks noGrp="1"/>
          </p:cNvSpPr>
          <p:nvPr>
            <p:ph idx="1"/>
          </p:nvPr>
        </p:nvSpPr>
        <p:spPr>
          <a:xfrm>
            <a:off x="2076774" y="2438399"/>
            <a:ext cx="9627498" cy="4210373"/>
          </a:xfrm>
        </p:spPr>
        <p:txBody>
          <a:bodyPr>
            <a:normAutofit fontScale="92500"/>
          </a:bodyPr>
          <a:lstStyle/>
          <a:p>
            <a:r>
              <a:rPr lang="en-US" sz="3200" dirty="0">
                <a:solidFill>
                  <a:schemeClr val="tx1"/>
                </a:solidFill>
              </a:rPr>
              <a:t>An advantage of using the classification scheme in the</a:t>
            </a:r>
            <a:r>
              <a:rPr lang="th-TH" sz="3200" dirty="0">
                <a:solidFill>
                  <a:schemeClr val="tx1"/>
                </a:solidFill>
              </a:rPr>
              <a:t> </a:t>
            </a:r>
            <a:r>
              <a:rPr lang="en-US" sz="3200" dirty="0">
                <a:solidFill>
                  <a:schemeClr val="tx1"/>
                </a:solidFill>
              </a:rPr>
              <a:t>preoperative period is that </a:t>
            </a:r>
            <a:r>
              <a:rPr lang="en-US" sz="3200" dirty="0">
                <a:solidFill>
                  <a:srgbClr val="7030A0"/>
                </a:solidFill>
              </a:rPr>
              <a:t>modifiable factors can be identified</a:t>
            </a:r>
            <a:r>
              <a:rPr lang="th-TH" sz="3200" dirty="0">
                <a:solidFill>
                  <a:srgbClr val="7030A0"/>
                </a:solidFill>
              </a:rPr>
              <a:t> </a:t>
            </a:r>
            <a:r>
              <a:rPr lang="en-US" sz="3200" dirty="0">
                <a:solidFill>
                  <a:srgbClr val="7030A0"/>
                </a:solidFill>
              </a:rPr>
              <a:t>and treated, or at a minimum, a plan instituted to manage</a:t>
            </a:r>
            <a:r>
              <a:rPr lang="th-TH" sz="3200" dirty="0">
                <a:solidFill>
                  <a:srgbClr val="7030A0"/>
                </a:solidFill>
              </a:rPr>
              <a:t> </a:t>
            </a:r>
            <a:r>
              <a:rPr lang="en-US" sz="3200" dirty="0">
                <a:solidFill>
                  <a:srgbClr val="7030A0"/>
                </a:solidFill>
              </a:rPr>
              <a:t>the condition in the perioperative period</a:t>
            </a:r>
            <a:endParaRPr lang="th-TH" sz="3200" dirty="0">
              <a:solidFill>
                <a:srgbClr val="7030A0"/>
              </a:solidFill>
            </a:endParaRPr>
          </a:p>
          <a:p>
            <a:endParaRPr lang="th-TH" sz="3200" dirty="0">
              <a:solidFill>
                <a:schemeClr val="tx1"/>
              </a:solidFill>
            </a:endParaRPr>
          </a:p>
          <a:p>
            <a:r>
              <a:rPr lang="en-US" sz="3200" dirty="0">
                <a:solidFill>
                  <a:schemeClr val="tx1"/>
                </a:solidFill>
              </a:rPr>
              <a:t>A patient’s O-NET+ risk category could be</a:t>
            </a:r>
            <a:r>
              <a:rPr lang="th-TH" sz="3200" dirty="0">
                <a:solidFill>
                  <a:schemeClr val="tx1"/>
                </a:solidFill>
              </a:rPr>
              <a:t> </a:t>
            </a:r>
            <a:r>
              <a:rPr lang="en-US" sz="3200" dirty="0">
                <a:solidFill>
                  <a:schemeClr val="tx1"/>
                </a:solidFill>
              </a:rPr>
              <a:t>lowered, better optimizing them for surgery</a:t>
            </a:r>
          </a:p>
        </p:txBody>
      </p:sp>
    </p:spTree>
    <p:extLst>
      <p:ext uri="{BB962C8B-B14F-4D97-AF65-F5344CB8AC3E}">
        <p14:creationId xmlns:p14="http://schemas.microsoft.com/office/powerpoint/2010/main" val="305597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E951-7769-4215-BE5D-C787C34A44BC}"/>
              </a:ext>
            </a:extLst>
          </p:cNvPr>
          <p:cNvSpPr>
            <a:spLocks noGrp="1"/>
          </p:cNvSpPr>
          <p:nvPr>
            <p:ph type="title"/>
          </p:nvPr>
        </p:nvSpPr>
        <p:spPr/>
        <p:txBody>
          <a:bodyPr/>
          <a:lstStyle/>
          <a:p>
            <a:r>
              <a:rPr lang="en-US" dirty="0">
                <a:solidFill>
                  <a:schemeClr val="tx1"/>
                </a:solidFill>
                <a:sym typeface="Wingdings" panose="05000000000000000000" pitchFamily="2" charset="2"/>
              </a:rPr>
              <a:t>O-NET+</a:t>
            </a:r>
            <a:endParaRPr lang="en-US" dirty="0">
              <a:solidFill>
                <a:schemeClr val="tx1"/>
              </a:solidFill>
            </a:endParaRPr>
          </a:p>
        </p:txBody>
      </p:sp>
      <p:sp>
        <p:nvSpPr>
          <p:cNvPr id="3" name="Content Placeholder 2">
            <a:extLst>
              <a:ext uri="{FF2B5EF4-FFF2-40B4-BE49-F238E27FC236}">
                <a16:creationId xmlns:a16="http://schemas.microsoft.com/office/drawing/2014/main" id="{2D6B44BF-EBC4-4150-8057-007AC8839F92}"/>
              </a:ext>
            </a:extLst>
          </p:cNvPr>
          <p:cNvSpPr>
            <a:spLocks noGrp="1"/>
          </p:cNvSpPr>
          <p:nvPr>
            <p:ph idx="1"/>
          </p:nvPr>
        </p:nvSpPr>
        <p:spPr>
          <a:xfrm>
            <a:off x="2806706" y="2438399"/>
            <a:ext cx="8897565" cy="4117383"/>
          </a:xfrm>
        </p:spPr>
        <p:txBody>
          <a:bodyPr>
            <a:normAutofit fontScale="92500"/>
          </a:bodyPr>
          <a:lstStyle/>
          <a:p>
            <a:r>
              <a:rPr lang="en-US" sz="3200" dirty="0">
                <a:solidFill>
                  <a:schemeClr val="tx1"/>
                </a:solidFill>
              </a:rPr>
              <a:t>Not all risk factors will be treatable in the lead time to surgery, and complete optimization may not be feasible</a:t>
            </a:r>
          </a:p>
          <a:p>
            <a:endParaRPr lang="en-US" sz="3200" dirty="0">
              <a:solidFill>
                <a:schemeClr val="tx1"/>
              </a:solidFill>
            </a:endParaRPr>
          </a:p>
          <a:p>
            <a:r>
              <a:rPr lang="en-US" sz="3200" dirty="0">
                <a:solidFill>
                  <a:schemeClr val="tx1"/>
                </a:solidFill>
              </a:rPr>
              <a:t>However identifying the risks and establishing a plan to manage these there is the potential for improving the outcome and experience for the patient</a:t>
            </a:r>
          </a:p>
        </p:txBody>
      </p:sp>
    </p:spTree>
    <p:extLst>
      <p:ext uri="{BB962C8B-B14F-4D97-AF65-F5344CB8AC3E}">
        <p14:creationId xmlns:p14="http://schemas.microsoft.com/office/powerpoint/2010/main" val="996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8FCB-B4BE-4605-A2AD-1B3E544AA6E8}"/>
              </a:ext>
            </a:extLst>
          </p:cNvPr>
          <p:cNvSpPr>
            <a:spLocks noGrp="1"/>
          </p:cNvSpPr>
          <p:nvPr>
            <p:ph type="title"/>
          </p:nvPr>
        </p:nvSpPr>
        <p:spPr/>
        <p:txBody>
          <a:bodyPr/>
          <a:lstStyle/>
          <a:p>
            <a:r>
              <a:rPr lang="en-US" dirty="0">
                <a:solidFill>
                  <a:schemeClr val="tx1"/>
                </a:solidFill>
              </a:rPr>
              <a:t>Education, Expectation Management</a:t>
            </a:r>
          </a:p>
        </p:txBody>
      </p:sp>
      <p:sp>
        <p:nvSpPr>
          <p:cNvPr id="3" name="Content Placeholder 2">
            <a:extLst>
              <a:ext uri="{FF2B5EF4-FFF2-40B4-BE49-F238E27FC236}">
                <a16:creationId xmlns:a16="http://schemas.microsoft.com/office/drawing/2014/main" id="{7E81C84C-5CFD-459C-AADE-3FA801F4A0C9}"/>
              </a:ext>
            </a:extLst>
          </p:cNvPr>
          <p:cNvSpPr>
            <a:spLocks noGrp="1"/>
          </p:cNvSpPr>
          <p:nvPr>
            <p:ph idx="1"/>
          </p:nvPr>
        </p:nvSpPr>
        <p:spPr/>
        <p:txBody>
          <a:bodyPr>
            <a:normAutofit/>
          </a:bodyPr>
          <a:lstStyle/>
          <a:p>
            <a:r>
              <a:rPr lang="en-US" sz="3200" dirty="0">
                <a:solidFill>
                  <a:schemeClr val="tx1"/>
                </a:solidFill>
              </a:rPr>
              <a:t>We recommend individualized preoperative education to promote shared pain management expectations</a:t>
            </a:r>
          </a:p>
        </p:txBody>
      </p:sp>
    </p:spTree>
    <p:extLst>
      <p:ext uri="{BB962C8B-B14F-4D97-AF65-F5344CB8AC3E}">
        <p14:creationId xmlns:p14="http://schemas.microsoft.com/office/powerpoint/2010/main" val="298032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C66A82-A686-4446-8D53-F5535DCCCFB4}"/>
              </a:ext>
            </a:extLst>
          </p:cNvPr>
          <p:cNvPicPr>
            <a:picLocks noChangeAspect="1"/>
          </p:cNvPicPr>
          <p:nvPr/>
        </p:nvPicPr>
        <p:blipFill rotWithShape="1">
          <a:blip r:embed="rId2"/>
          <a:srcRect l="13856" t="18701" r="55254" b="44689"/>
          <a:stretch/>
        </p:blipFill>
        <p:spPr>
          <a:xfrm>
            <a:off x="1748726" y="530817"/>
            <a:ext cx="8694547" cy="2898183"/>
          </a:xfrm>
          <a:prstGeom prst="rect">
            <a:avLst/>
          </a:prstGeom>
        </p:spPr>
      </p:pic>
      <p:sp>
        <p:nvSpPr>
          <p:cNvPr id="3" name="TextBox 2">
            <a:extLst>
              <a:ext uri="{FF2B5EF4-FFF2-40B4-BE49-F238E27FC236}">
                <a16:creationId xmlns:a16="http://schemas.microsoft.com/office/drawing/2014/main" id="{AAEDEFCA-03CC-47EE-9D21-E22C51C9A1E9}"/>
              </a:ext>
            </a:extLst>
          </p:cNvPr>
          <p:cNvSpPr txBox="1"/>
          <p:nvPr/>
        </p:nvSpPr>
        <p:spPr>
          <a:xfrm>
            <a:off x="1152039" y="4355023"/>
            <a:ext cx="9887919" cy="1569660"/>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t>Results: Six hundred thirteen patients met inclusion criteria. Those counseled preoperatively to cease opiate use by 6 weeks were significantly more likely to do so than those who did not receive counseling (73% and 64%, respectively; P = 0.012)</a:t>
            </a:r>
          </a:p>
        </p:txBody>
      </p:sp>
    </p:spTree>
    <p:extLst>
      <p:ext uri="{BB962C8B-B14F-4D97-AF65-F5344CB8AC3E}">
        <p14:creationId xmlns:p14="http://schemas.microsoft.com/office/powerpoint/2010/main" val="685264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8FCB-B4BE-4605-A2AD-1B3E544AA6E8}"/>
              </a:ext>
            </a:extLst>
          </p:cNvPr>
          <p:cNvSpPr>
            <a:spLocks noGrp="1"/>
          </p:cNvSpPr>
          <p:nvPr>
            <p:ph type="title"/>
          </p:nvPr>
        </p:nvSpPr>
        <p:spPr/>
        <p:txBody>
          <a:bodyPr/>
          <a:lstStyle/>
          <a:p>
            <a:r>
              <a:rPr lang="en-US" dirty="0">
                <a:solidFill>
                  <a:schemeClr val="tx1"/>
                </a:solidFill>
              </a:rPr>
              <a:t>Education, Expectation Management</a:t>
            </a:r>
          </a:p>
        </p:txBody>
      </p:sp>
      <p:sp>
        <p:nvSpPr>
          <p:cNvPr id="3" name="Content Placeholder 2">
            <a:extLst>
              <a:ext uri="{FF2B5EF4-FFF2-40B4-BE49-F238E27FC236}">
                <a16:creationId xmlns:a16="http://schemas.microsoft.com/office/drawing/2014/main" id="{7E81C84C-5CFD-459C-AADE-3FA801F4A0C9}"/>
              </a:ext>
            </a:extLst>
          </p:cNvPr>
          <p:cNvSpPr>
            <a:spLocks noGrp="1"/>
          </p:cNvSpPr>
          <p:nvPr>
            <p:ph idx="1"/>
          </p:nvPr>
        </p:nvSpPr>
        <p:spPr>
          <a:xfrm>
            <a:off x="2806706" y="2438400"/>
            <a:ext cx="8897565" cy="4179376"/>
          </a:xfrm>
        </p:spPr>
        <p:txBody>
          <a:bodyPr>
            <a:normAutofit/>
          </a:bodyPr>
          <a:lstStyle/>
          <a:p>
            <a:r>
              <a:rPr lang="en-US" sz="3200" dirty="0">
                <a:solidFill>
                  <a:schemeClr val="tx1"/>
                </a:solidFill>
              </a:rPr>
              <a:t>Optimization of care for the surgical patient begins in the</a:t>
            </a:r>
            <a:r>
              <a:rPr lang="th-TH" sz="3200" dirty="0">
                <a:solidFill>
                  <a:schemeClr val="tx1"/>
                </a:solidFill>
              </a:rPr>
              <a:t> </a:t>
            </a:r>
            <a:r>
              <a:rPr lang="en-US" sz="3200" dirty="0">
                <a:solidFill>
                  <a:schemeClr val="tx1"/>
                </a:solidFill>
              </a:rPr>
              <a:t>clinic with identification and stratification of at-risk patients</a:t>
            </a:r>
            <a:endParaRPr lang="th-TH" sz="3200" dirty="0">
              <a:solidFill>
                <a:schemeClr val="tx1"/>
              </a:solidFill>
            </a:endParaRPr>
          </a:p>
          <a:p>
            <a:endParaRPr lang="en-US" sz="3200" dirty="0">
              <a:solidFill>
                <a:schemeClr val="tx1"/>
              </a:solidFill>
            </a:endParaRPr>
          </a:p>
          <a:p>
            <a:r>
              <a:rPr lang="en-US" sz="3200" dirty="0">
                <a:solidFill>
                  <a:schemeClr val="tx1"/>
                </a:solidFill>
              </a:rPr>
              <a:t>Preoperative patient expectation management results in improved postoperative patient satisfaction and decreased need for opioids</a:t>
            </a:r>
          </a:p>
        </p:txBody>
      </p:sp>
    </p:spTree>
    <p:extLst>
      <p:ext uri="{BB962C8B-B14F-4D97-AF65-F5344CB8AC3E}">
        <p14:creationId xmlns:p14="http://schemas.microsoft.com/office/powerpoint/2010/main" val="386207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8FCB-B4BE-4605-A2AD-1B3E544AA6E8}"/>
              </a:ext>
            </a:extLst>
          </p:cNvPr>
          <p:cNvSpPr>
            <a:spLocks noGrp="1"/>
          </p:cNvSpPr>
          <p:nvPr>
            <p:ph type="title"/>
          </p:nvPr>
        </p:nvSpPr>
        <p:spPr/>
        <p:txBody>
          <a:bodyPr/>
          <a:lstStyle/>
          <a:p>
            <a:r>
              <a:rPr lang="en-US" dirty="0">
                <a:solidFill>
                  <a:schemeClr val="tx1"/>
                </a:solidFill>
              </a:rPr>
              <a:t>Education, Expectation Management</a:t>
            </a:r>
          </a:p>
        </p:txBody>
      </p:sp>
      <p:sp>
        <p:nvSpPr>
          <p:cNvPr id="3" name="Content Placeholder 2">
            <a:extLst>
              <a:ext uri="{FF2B5EF4-FFF2-40B4-BE49-F238E27FC236}">
                <a16:creationId xmlns:a16="http://schemas.microsoft.com/office/drawing/2014/main" id="{7E81C84C-5CFD-459C-AADE-3FA801F4A0C9}"/>
              </a:ext>
            </a:extLst>
          </p:cNvPr>
          <p:cNvSpPr>
            <a:spLocks noGrp="1"/>
          </p:cNvSpPr>
          <p:nvPr>
            <p:ph idx="1"/>
          </p:nvPr>
        </p:nvSpPr>
        <p:spPr/>
        <p:txBody>
          <a:bodyPr>
            <a:normAutofit fontScale="92500"/>
          </a:bodyPr>
          <a:lstStyle/>
          <a:p>
            <a:r>
              <a:rPr lang="en-US" sz="3200" dirty="0">
                <a:solidFill>
                  <a:schemeClr val="tx1"/>
                </a:solidFill>
              </a:rPr>
              <a:t>Patients with chronic pain or substance use disorders are likely to be apprehensive about their pain control or risk of relapse around surgery</a:t>
            </a:r>
          </a:p>
          <a:p>
            <a:endParaRPr lang="en-US" sz="3200" dirty="0">
              <a:solidFill>
                <a:schemeClr val="tx1"/>
              </a:solidFill>
            </a:endParaRPr>
          </a:p>
          <a:p>
            <a:r>
              <a:rPr lang="en-US" sz="3200" dirty="0">
                <a:solidFill>
                  <a:schemeClr val="tx1"/>
                </a:solidFill>
              </a:rPr>
              <a:t>These patients especially should be introduced to the multimodal pain management</a:t>
            </a:r>
          </a:p>
        </p:txBody>
      </p:sp>
    </p:spTree>
    <p:extLst>
      <p:ext uri="{BB962C8B-B14F-4D97-AF65-F5344CB8AC3E}">
        <p14:creationId xmlns:p14="http://schemas.microsoft.com/office/powerpoint/2010/main" val="161583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EB44A-1C34-4379-AD5F-BE510782F081}"/>
              </a:ext>
            </a:extLst>
          </p:cNvPr>
          <p:cNvSpPr>
            <a:spLocks noGrp="1"/>
          </p:cNvSpPr>
          <p:nvPr>
            <p:ph type="title"/>
          </p:nvPr>
        </p:nvSpPr>
        <p:spPr>
          <a:xfrm>
            <a:off x="2806706" y="552846"/>
            <a:ext cx="8897565" cy="1560716"/>
          </a:xfrm>
        </p:spPr>
        <p:txBody>
          <a:bodyPr/>
          <a:lstStyle/>
          <a:p>
            <a:r>
              <a:rPr lang="en-US" b="1" dirty="0">
                <a:solidFill>
                  <a:srgbClr val="C00000"/>
                </a:solidFill>
                <a:effectLst>
                  <a:outerShdw blurRad="38100" dist="38100" dir="2700000" algn="tl">
                    <a:srgbClr val="000000">
                      <a:alpha val="43137"/>
                    </a:srgbClr>
                  </a:outerShdw>
                </a:effectLst>
              </a:rPr>
              <a:t>Outline</a:t>
            </a:r>
          </a:p>
        </p:txBody>
      </p:sp>
      <p:sp>
        <p:nvSpPr>
          <p:cNvPr id="3" name="Content Placeholder 2">
            <a:extLst>
              <a:ext uri="{FF2B5EF4-FFF2-40B4-BE49-F238E27FC236}">
                <a16:creationId xmlns:a16="http://schemas.microsoft.com/office/drawing/2014/main" id="{AFF811F9-26C4-4A31-86AD-89A8B9427D93}"/>
              </a:ext>
            </a:extLst>
          </p:cNvPr>
          <p:cNvSpPr>
            <a:spLocks noGrp="1"/>
          </p:cNvSpPr>
          <p:nvPr>
            <p:ph idx="1"/>
          </p:nvPr>
        </p:nvSpPr>
        <p:spPr/>
        <p:txBody>
          <a:bodyPr>
            <a:normAutofit fontScale="92500" lnSpcReduction="20000"/>
          </a:bodyPr>
          <a:lstStyle/>
          <a:p>
            <a:r>
              <a:rPr lang="en-US" dirty="0"/>
              <a:t> </a:t>
            </a:r>
            <a:r>
              <a:rPr lang="en-US" sz="3200" dirty="0">
                <a:solidFill>
                  <a:schemeClr val="tx1"/>
                </a:solidFill>
              </a:rPr>
              <a:t>The definitions, categorization, and risk stratification of patients on opioids </a:t>
            </a:r>
          </a:p>
          <a:p>
            <a:endParaRPr lang="en-US" sz="3200" dirty="0">
              <a:solidFill>
                <a:schemeClr val="tx1"/>
              </a:solidFill>
            </a:endParaRPr>
          </a:p>
          <a:p>
            <a:r>
              <a:rPr lang="en-US" sz="3200" dirty="0">
                <a:solidFill>
                  <a:schemeClr val="tx1"/>
                </a:solidFill>
              </a:rPr>
              <a:t> Optimal perioperative  treatment strategies</a:t>
            </a:r>
          </a:p>
          <a:p>
            <a:endParaRPr lang="en-US" sz="3200" dirty="0">
              <a:solidFill>
                <a:schemeClr val="tx1"/>
              </a:solidFill>
            </a:endParaRPr>
          </a:p>
          <a:p>
            <a:r>
              <a:rPr lang="en-US" sz="3200" dirty="0">
                <a:solidFill>
                  <a:schemeClr val="tx1"/>
                </a:solidFill>
              </a:rPr>
              <a:t> Optimal discharge and continuity of care management practices</a:t>
            </a:r>
          </a:p>
        </p:txBody>
      </p:sp>
    </p:spTree>
    <p:extLst>
      <p:ext uri="{BB962C8B-B14F-4D97-AF65-F5344CB8AC3E}">
        <p14:creationId xmlns:p14="http://schemas.microsoft.com/office/powerpoint/2010/main" val="2620940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8FCB-B4BE-4605-A2AD-1B3E544AA6E8}"/>
              </a:ext>
            </a:extLst>
          </p:cNvPr>
          <p:cNvSpPr>
            <a:spLocks noGrp="1"/>
          </p:cNvSpPr>
          <p:nvPr>
            <p:ph type="title"/>
          </p:nvPr>
        </p:nvSpPr>
        <p:spPr/>
        <p:txBody>
          <a:bodyPr/>
          <a:lstStyle/>
          <a:p>
            <a:r>
              <a:rPr lang="en-US" dirty="0">
                <a:solidFill>
                  <a:schemeClr val="tx1"/>
                </a:solidFill>
              </a:rPr>
              <a:t>Education, Expectation Management</a:t>
            </a:r>
          </a:p>
        </p:txBody>
      </p:sp>
      <p:sp>
        <p:nvSpPr>
          <p:cNvPr id="3" name="Content Placeholder 2">
            <a:extLst>
              <a:ext uri="{FF2B5EF4-FFF2-40B4-BE49-F238E27FC236}">
                <a16:creationId xmlns:a16="http://schemas.microsoft.com/office/drawing/2014/main" id="{7E81C84C-5CFD-459C-AADE-3FA801F4A0C9}"/>
              </a:ext>
            </a:extLst>
          </p:cNvPr>
          <p:cNvSpPr>
            <a:spLocks noGrp="1"/>
          </p:cNvSpPr>
          <p:nvPr>
            <p:ph idx="1"/>
          </p:nvPr>
        </p:nvSpPr>
        <p:spPr/>
        <p:txBody>
          <a:bodyPr>
            <a:normAutofit/>
          </a:bodyPr>
          <a:lstStyle/>
          <a:p>
            <a:r>
              <a:rPr lang="en-US" sz="3200" dirty="0">
                <a:solidFill>
                  <a:schemeClr val="tx1"/>
                </a:solidFill>
              </a:rPr>
              <a:t>They should also be informed of the relatively increased risks of being on opioids before surgery and educated on the adverse effects of opioids both in the perioperative setting and with prolonged use</a:t>
            </a:r>
          </a:p>
        </p:txBody>
      </p:sp>
    </p:spTree>
    <p:extLst>
      <p:ext uri="{BB962C8B-B14F-4D97-AF65-F5344CB8AC3E}">
        <p14:creationId xmlns:p14="http://schemas.microsoft.com/office/powerpoint/2010/main" val="1826410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6A4D-F4AA-42DA-9577-CC3CD71D8E6D}"/>
              </a:ext>
            </a:extLst>
          </p:cNvPr>
          <p:cNvSpPr>
            <a:spLocks noGrp="1"/>
          </p:cNvSpPr>
          <p:nvPr>
            <p:ph type="title"/>
          </p:nvPr>
        </p:nvSpPr>
        <p:spPr/>
        <p:txBody>
          <a:bodyPr/>
          <a:lstStyle/>
          <a:p>
            <a:r>
              <a:rPr lang="en-US" dirty="0">
                <a:solidFill>
                  <a:schemeClr val="tx1"/>
                </a:solidFill>
              </a:rPr>
              <a:t>Psychological Optimization</a:t>
            </a:r>
          </a:p>
        </p:txBody>
      </p:sp>
      <p:sp>
        <p:nvSpPr>
          <p:cNvPr id="3" name="Content Placeholder 2">
            <a:extLst>
              <a:ext uri="{FF2B5EF4-FFF2-40B4-BE49-F238E27FC236}">
                <a16:creationId xmlns:a16="http://schemas.microsoft.com/office/drawing/2014/main" id="{D735982F-4C90-446C-9491-B40B2780B13F}"/>
              </a:ext>
            </a:extLst>
          </p:cNvPr>
          <p:cNvSpPr>
            <a:spLocks noGrp="1"/>
          </p:cNvSpPr>
          <p:nvPr>
            <p:ph idx="1"/>
          </p:nvPr>
        </p:nvSpPr>
        <p:spPr>
          <a:xfrm>
            <a:off x="2806706" y="2438400"/>
            <a:ext cx="8897565" cy="4070888"/>
          </a:xfrm>
        </p:spPr>
        <p:txBody>
          <a:bodyPr>
            <a:normAutofit lnSpcReduction="10000"/>
          </a:bodyPr>
          <a:lstStyle/>
          <a:p>
            <a:r>
              <a:rPr lang="en-US" sz="3200" dirty="0">
                <a:solidFill>
                  <a:srgbClr val="FF0000"/>
                </a:solidFill>
              </a:rPr>
              <a:t>Recognizing</a:t>
            </a:r>
            <a:r>
              <a:rPr lang="th-TH" sz="3200" dirty="0">
                <a:solidFill>
                  <a:srgbClr val="FF0000"/>
                </a:solidFill>
              </a:rPr>
              <a:t> </a:t>
            </a:r>
            <a:r>
              <a:rPr lang="en-US" sz="3200" dirty="0">
                <a:solidFill>
                  <a:srgbClr val="FF0000"/>
                </a:solidFill>
              </a:rPr>
              <a:t>the presence of complex psychosocial issues and comorbid psychiatric illness </a:t>
            </a:r>
            <a:r>
              <a:rPr lang="en-US" sz="3200" dirty="0">
                <a:solidFill>
                  <a:schemeClr val="tx1"/>
                </a:solidFill>
              </a:rPr>
              <a:t>in the patient on chronic opioid therapy is of utmost importance to improve outcomes</a:t>
            </a:r>
          </a:p>
          <a:p>
            <a:endParaRPr lang="en-US" sz="3200" dirty="0">
              <a:solidFill>
                <a:schemeClr val="tx1"/>
              </a:solidFill>
            </a:endParaRPr>
          </a:p>
          <a:p>
            <a:r>
              <a:rPr lang="en-US" sz="3200" dirty="0">
                <a:solidFill>
                  <a:schemeClr val="tx1"/>
                </a:solidFill>
              </a:rPr>
              <a:t>depression, anxiety, posttraumatic stress disorder, borderline personality disorders, etc.</a:t>
            </a:r>
          </a:p>
        </p:txBody>
      </p:sp>
    </p:spTree>
    <p:extLst>
      <p:ext uri="{BB962C8B-B14F-4D97-AF65-F5344CB8AC3E}">
        <p14:creationId xmlns:p14="http://schemas.microsoft.com/office/powerpoint/2010/main" val="3976079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6A4D-F4AA-42DA-9577-CC3CD71D8E6D}"/>
              </a:ext>
            </a:extLst>
          </p:cNvPr>
          <p:cNvSpPr>
            <a:spLocks noGrp="1"/>
          </p:cNvSpPr>
          <p:nvPr>
            <p:ph type="title"/>
          </p:nvPr>
        </p:nvSpPr>
        <p:spPr/>
        <p:txBody>
          <a:bodyPr/>
          <a:lstStyle/>
          <a:p>
            <a:r>
              <a:rPr lang="en-US" dirty="0">
                <a:solidFill>
                  <a:schemeClr val="tx1"/>
                </a:solidFill>
              </a:rPr>
              <a:t>Psychological Optimization</a:t>
            </a:r>
          </a:p>
        </p:txBody>
      </p:sp>
      <p:sp>
        <p:nvSpPr>
          <p:cNvPr id="3" name="Content Placeholder 2">
            <a:extLst>
              <a:ext uri="{FF2B5EF4-FFF2-40B4-BE49-F238E27FC236}">
                <a16:creationId xmlns:a16="http://schemas.microsoft.com/office/drawing/2014/main" id="{D735982F-4C90-446C-9491-B40B2780B13F}"/>
              </a:ext>
            </a:extLst>
          </p:cNvPr>
          <p:cNvSpPr>
            <a:spLocks noGrp="1"/>
          </p:cNvSpPr>
          <p:nvPr>
            <p:ph idx="1"/>
          </p:nvPr>
        </p:nvSpPr>
        <p:spPr/>
        <p:txBody>
          <a:bodyPr>
            <a:normAutofit/>
          </a:bodyPr>
          <a:lstStyle/>
          <a:p>
            <a:r>
              <a:rPr lang="en-US" sz="3200" dirty="0">
                <a:solidFill>
                  <a:schemeClr val="tx1"/>
                </a:solidFill>
              </a:rPr>
              <a:t>Screening and risk stratification for modifiable comorbid conditions that might benefit from preoperative interventions to improve resilience and coping skills that could mitigate opioid dose escalation and self-medication of negative emotions with opioids</a:t>
            </a:r>
          </a:p>
        </p:txBody>
      </p:sp>
    </p:spTree>
    <p:extLst>
      <p:ext uri="{BB962C8B-B14F-4D97-AF65-F5344CB8AC3E}">
        <p14:creationId xmlns:p14="http://schemas.microsoft.com/office/powerpoint/2010/main" val="1299079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6A4D-F4AA-42DA-9577-CC3CD71D8E6D}"/>
              </a:ext>
            </a:extLst>
          </p:cNvPr>
          <p:cNvSpPr>
            <a:spLocks noGrp="1"/>
          </p:cNvSpPr>
          <p:nvPr>
            <p:ph type="title"/>
          </p:nvPr>
        </p:nvSpPr>
        <p:spPr/>
        <p:txBody>
          <a:bodyPr/>
          <a:lstStyle/>
          <a:p>
            <a:r>
              <a:rPr lang="en-US" dirty="0">
                <a:solidFill>
                  <a:schemeClr val="tx1"/>
                </a:solidFill>
              </a:rPr>
              <a:t>Psychological Optimization</a:t>
            </a:r>
          </a:p>
        </p:txBody>
      </p:sp>
      <p:sp>
        <p:nvSpPr>
          <p:cNvPr id="3" name="Content Placeholder 2">
            <a:extLst>
              <a:ext uri="{FF2B5EF4-FFF2-40B4-BE49-F238E27FC236}">
                <a16:creationId xmlns:a16="http://schemas.microsoft.com/office/drawing/2014/main" id="{D735982F-4C90-446C-9491-B40B2780B13F}"/>
              </a:ext>
            </a:extLst>
          </p:cNvPr>
          <p:cNvSpPr>
            <a:spLocks noGrp="1"/>
          </p:cNvSpPr>
          <p:nvPr>
            <p:ph idx="1"/>
          </p:nvPr>
        </p:nvSpPr>
        <p:spPr/>
        <p:txBody>
          <a:bodyPr>
            <a:normAutofit fontScale="92500" lnSpcReduction="20000"/>
          </a:bodyPr>
          <a:lstStyle/>
          <a:p>
            <a:r>
              <a:rPr lang="en-US" sz="3200" dirty="0">
                <a:solidFill>
                  <a:schemeClr val="tx1"/>
                </a:solidFill>
              </a:rPr>
              <a:t>Mindfulness-based training</a:t>
            </a:r>
          </a:p>
          <a:p>
            <a:r>
              <a:rPr lang="en-US" sz="3200" dirty="0">
                <a:solidFill>
                  <a:schemeClr val="tx1"/>
                </a:solidFill>
              </a:rPr>
              <a:t>Focus on chronic pain</a:t>
            </a:r>
          </a:p>
          <a:p>
            <a:r>
              <a:rPr lang="en-US" sz="3200" dirty="0">
                <a:solidFill>
                  <a:schemeClr val="tx1"/>
                </a:solidFill>
              </a:rPr>
              <a:t>Improving the psychological impact and quality of life of the pain experience</a:t>
            </a:r>
          </a:p>
          <a:p>
            <a:r>
              <a:rPr lang="en-US" sz="3200" dirty="0">
                <a:solidFill>
                  <a:schemeClr val="tx1"/>
                </a:solidFill>
              </a:rPr>
              <a:t>Potential to improve current pain management strategies for patients on opioids who are at risk of suffering after surgery</a:t>
            </a:r>
          </a:p>
        </p:txBody>
      </p:sp>
    </p:spTree>
    <p:extLst>
      <p:ext uri="{BB962C8B-B14F-4D97-AF65-F5344CB8AC3E}">
        <p14:creationId xmlns:p14="http://schemas.microsoft.com/office/powerpoint/2010/main" val="800281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344A-0A7F-48B7-828E-F92B9BF89354}"/>
              </a:ext>
            </a:extLst>
          </p:cNvPr>
          <p:cNvSpPr>
            <a:spLocks noGrp="1"/>
          </p:cNvSpPr>
          <p:nvPr>
            <p:ph type="title"/>
          </p:nvPr>
        </p:nvSpPr>
        <p:spPr/>
        <p:txBody>
          <a:bodyPr/>
          <a:lstStyle/>
          <a:p>
            <a:r>
              <a:rPr lang="en-US" dirty="0">
                <a:solidFill>
                  <a:schemeClr val="tx1"/>
                </a:solidFill>
              </a:rPr>
              <a:t>Perioperative Pain Specialist</a:t>
            </a:r>
            <a:r>
              <a:rPr lang="th-TH" dirty="0">
                <a:solidFill>
                  <a:schemeClr val="tx1"/>
                </a:solidFill>
              </a:rPr>
              <a:t> </a:t>
            </a:r>
            <a:r>
              <a:rPr lang="en-US" dirty="0">
                <a:solidFill>
                  <a:schemeClr val="tx1"/>
                </a:solidFill>
              </a:rPr>
              <a:t>Consultation</a:t>
            </a:r>
          </a:p>
        </p:txBody>
      </p:sp>
      <p:sp>
        <p:nvSpPr>
          <p:cNvPr id="3" name="Content Placeholder 2">
            <a:extLst>
              <a:ext uri="{FF2B5EF4-FFF2-40B4-BE49-F238E27FC236}">
                <a16:creationId xmlns:a16="http://schemas.microsoft.com/office/drawing/2014/main" id="{A2B7C67F-FCE9-41BA-A75F-E8635431E92F}"/>
              </a:ext>
            </a:extLst>
          </p:cNvPr>
          <p:cNvSpPr>
            <a:spLocks noGrp="1"/>
          </p:cNvSpPr>
          <p:nvPr>
            <p:ph idx="1"/>
          </p:nvPr>
        </p:nvSpPr>
        <p:spPr/>
        <p:txBody>
          <a:bodyPr>
            <a:normAutofit/>
          </a:bodyPr>
          <a:lstStyle/>
          <a:p>
            <a:r>
              <a:rPr lang="en-US" sz="3200" dirty="0">
                <a:solidFill>
                  <a:schemeClr val="tx1"/>
                </a:solidFill>
              </a:rPr>
              <a:t>We recommend identification of and communication with the patient’s outpatient opioid prescriber to anticipate discharge needs</a:t>
            </a:r>
          </a:p>
          <a:p>
            <a:endParaRPr lang="en-US" sz="3200" dirty="0">
              <a:solidFill>
                <a:schemeClr val="tx1"/>
              </a:solidFill>
            </a:endParaRPr>
          </a:p>
          <a:p>
            <a:r>
              <a:rPr lang="en-US" sz="3200" dirty="0">
                <a:solidFill>
                  <a:schemeClr val="tx1"/>
                </a:solidFill>
              </a:rPr>
              <a:t>We recommend referral to a Perioperative Pain Specialist before surgery for highest risk patients</a:t>
            </a:r>
          </a:p>
        </p:txBody>
      </p:sp>
    </p:spTree>
    <p:extLst>
      <p:ext uri="{BB962C8B-B14F-4D97-AF65-F5344CB8AC3E}">
        <p14:creationId xmlns:p14="http://schemas.microsoft.com/office/powerpoint/2010/main" val="197013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344A-0A7F-48B7-828E-F92B9BF89354}"/>
              </a:ext>
            </a:extLst>
          </p:cNvPr>
          <p:cNvSpPr>
            <a:spLocks noGrp="1"/>
          </p:cNvSpPr>
          <p:nvPr>
            <p:ph type="title"/>
          </p:nvPr>
        </p:nvSpPr>
        <p:spPr/>
        <p:txBody>
          <a:bodyPr/>
          <a:lstStyle/>
          <a:p>
            <a:r>
              <a:rPr lang="en-US" dirty="0">
                <a:solidFill>
                  <a:schemeClr val="tx1"/>
                </a:solidFill>
              </a:rPr>
              <a:t>Perioperative Pain Specialist</a:t>
            </a:r>
            <a:r>
              <a:rPr lang="th-TH" dirty="0">
                <a:solidFill>
                  <a:schemeClr val="tx1"/>
                </a:solidFill>
              </a:rPr>
              <a:t> </a:t>
            </a:r>
            <a:r>
              <a:rPr lang="en-US" dirty="0">
                <a:solidFill>
                  <a:schemeClr val="tx1"/>
                </a:solidFill>
              </a:rPr>
              <a:t>Consultation</a:t>
            </a:r>
          </a:p>
        </p:txBody>
      </p:sp>
      <p:sp>
        <p:nvSpPr>
          <p:cNvPr id="3" name="Content Placeholder 2">
            <a:extLst>
              <a:ext uri="{FF2B5EF4-FFF2-40B4-BE49-F238E27FC236}">
                <a16:creationId xmlns:a16="http://schemas.microsoft.com/office/drawing/2014/main" id="{A2B7C67F-FCE9-41BA-A75F-E8635431E92F}"/>
              </a:ext>
            </a:extLst>
          </p:cNvPr>
          <p:cNvSpPr>
            <a:spLocks noGrp="1"/>
          </p:cNvSpPr>
          <p:nvPr>
            <p:ph idx="1"/>
          </p:nvPr>
        </p:nvSpPr>
        <p:spPr>
          <a:xfrm>
            <a:off x="2806706" y="2438399"/>
            <a:ext cx="8897565" cy="4132881"/>
          </a:xfrm>
        </p:spPr>
        <p:txBody>
          <a:bodyPr>
            <a:normAutofit/>
          </a:bodyPr>
          <a:lstStyle/>
          <a:p>
            <a:r>
              <a:rPr lang="en-US" sz="2800" dirty="0">
                <a:solidFill>
                  <a:schemeClr val="tx1"/>
                </a:solidFill>
              </a:rPr>
              <a:t>A well-planned and communicated</a:t>
            </a:r>
            <a:r>
              <a:rPr lang="th-TH" sz="2800" dirty="0">
                <a:solidFill>
                  <a:schemeClr val="tx1"/>
                </a:solidFill>
              </a:rPr>
              <a:t> </a:t>
            </a:r>
            <a:r>
              <a:rPr lang="en-US" sz="2800" dirty="0">
                <a:solidFill>
                  <a:schemeClr val="tx1"/>
                </a:solidFill>
              </a:rPr>
              <a:t>strategy for delivering multimodal analgesia</a:t>
            </a:r>
            <a:r>
              <a:rPr lang="th-TH" sz="2800" dirty="0">
                <a:solidFill>
                  <a:schemeClr val="tx1"/>
                </a:solidFill>
              </a:rPr>
              <a:t> </a:t>
            </a:r>
            <a:r>
              <a:rPr lang="en-US" sz="2800" dirty="0">
                <a:solidFill>
                  <a:schemeClr val="tx1"/>
                </a:solidFill>
              </a:rPr>
              <a:t>historically the specialty domain of pain management specialists,</a:t>
            </a:r>
            <a:r>
              <a:rPr lang="th-TH" sz="2800" dirty="0">
                <a:solidFill>
                  <a:schemeClr val="tx1"/>
                </a:solidFill>
              </a:rPr>
              <a:t> </a:t>
            </a:r>
            <a:r>
              <a:rPr lang="en-US" sz="2800" dirty="0">
                <a:solidFill>
                  <a:schemeClr val="tx1"/>
                </a:solidFill>
              </a:rPr>
              <a:t>almost certainly improves the safety, quality, cost,</a:t>
            </a:r>
            <a:r>
              <a:rPr lang="th-TH" sz="2800" dirty="0">
                <a:solidFill>
                  <a:schemeClr val="tx1"/>
                </a:solidFill>
              </a:rPr>
              <a:t> </a:t>
            </a:r>
            <a:r>
              <a:rPr lang="en-US" sz="2800" dirty="0">
                <a:solidFill>
                  <a:schemeClr val="tx1"/>
                </a:solidFill>
              </a:rPr>
              <a:t>and coordination of care</a:t>
            </a:r>
            <a:endParaRPr lang="th-TH" sz="2800" dirty="0">
              <a:solidFill>
                <a:schemeClr val="tx1"/>
              </a:solidFill>
            </a:endParaRPr>
          </a:p>
          <a:p>
            <a:endParaRPr lang="th-TH" sz="2800" dirty="0">
              <a:solidFill>
                <a:schemeClr val="tx1"/>
              </a:solidFill>
            </a:endParaRPr>
          </a:p>
          <a:p>
            <a:r>
              <a:rPr lang="en-US" sz="2800" dirty="0">
                <a:solidFill>
                  <a:schemeClr val="tx1"/>
                </a:solidFill>
              </a:rPr>
              <a:t>Consultation with a specialized,</a:t>
            </a:r>
            <a:r>
              <a:rPr lang="th-TH" sz="2800" dirty="0">
                <a:solidFill>
                  <a:schemeClr val="tx1"/>
                </a:solidFill>
              </a:rPr>
              <a:t> </a:t>
            </a:r>
            <a:r>
              <a:rPr lang="en-US" sz="2800" dirty="0">
                <a:solidFill>
                  <a:schemeClr val="tx1"/>
                </a:solidFill>
              </a:rPr>
              <a:t>dedicated acute pain, or perioperative consult service</a:t>
            </a:r>
            <a:r>
              <a:rPr lang="th-TH" sz="2800" dirty="0">
                <a:solidFill>
                  <a:schemeClr val="tx1"/>
                </a:solidFill>
              </a:rPr>
              <a:t> </a:t>
            </a:r>
            <a:r>
              <a:rPr lang="en-US" sz="2800" dirty="0">
                <a:solidFill>
                  <a:schemeClr val="tx1"/>
                </a:solidFill>
              </a:rPr>
              <a:t>continues to be a strong</a:t>
            </a:r>
            <a:r>
              <a:rPr lang="th-TH" sz="2800" dirty="0">
                <a:solidFill>
                  <a:schemeClr val="tx1"/>
                </a:solidFill>
              </a:rPr>
              <a:t> </a:t>
            </a:r>
            <a:r>
              <a:rPr lang="en-US" sz="2800" dirty="0">
                <a:solidFill>
                  <a:schemeClr val="tx1"/>
                </a:solidFill>
              </a:rPr>
              <a:t>recommendation from multiple</a:t>
            </a:r>
            <a:r>
              <a:rPr lang="th-TH" sz="2800" dirty="0">
                <a:solidFill>
                  <a:schemeClr val="tx1"/>
                </a:solidFill>
              </a:rPr>
              <a:t> </a:t>
            </a:r>
            <a:r>
              <a:rPr lang="en-US" sz="2800" dirty="0">
                <a:solidFill>
                  <a:schemeClr val="tx1"/>
                </a:solidFill>
              </a:rPr>
              <a:t>expert panels</a:t>
            </a:r>
          </a:p>
        </p:txBody>
      </p:sp>
    </p:spTree>
    <p:extLst>
      <p:ext uri="{BB962C8B-B14F-4D97-AF65-F5344CB8AC3E}">
        <p14:creationId xmlns:p14="http://schemas.microsoft.com/office/powerpoint/2010/main" val="1652546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344A-0A7F-48B7-828E-F92B9BF89354}"/>
              </a:ext>
            </a:extLst>
          </p:cNvPr>
          <p:cNvSpPr>
            <a:spLocks noGrp="1"/>
          </p:cNvSpPr>
          <p:nvPr>
            <p:ph type="title"/>
          </p:nvPr>
        </p:nvSpPr>
        <p:spPr/>
        <p:txBody>
          <a:bodyPr/>
          <a:lstStyle/>
          <a:p>
            <a:r>
              <a:rPr lang="en-US" dirty="0">
                <a:solidFill>
                  <a:schemeClr val="tx1"/>
                </a:solidFill>
              </a:rPr>
              <a:t>Perioperative Pain Specialist</a:t>
            </a:r>
            <a:r>
              <a:rPr lang="th-TH" dirty="0">
                <a:solidFill>
                  <a:schemeClr val="tx1"/>
                </a:solidFill>
              </a:rPr>
              <a:t> </a:t>
            </a:r>
            <a:r>
              <a:rPr lang="en-US" dirty="0">
                <a:solidFill>
                  <a:schemeClr val="tx1"/>
                </a:solidFill>
              </a:rPr>
              <a:t>Consultation</a:t>
            </a:r>
          </a:p>
        </p:txBody>
      </p:sp>
      <p:sp>
        <p:nvSpPr>
          <p:cNvPr id="3" name="Content Placeholder 2">
            <a:extLst>
              <a:ext uri="{FF2B5EF4-FFF2-40B4-BE49-F238E27FC236}">
                <a16:creationId xmlns:a16="http://schemas.microsoft.com/office/drawing/2014/main" id="{A2B7C67F-FCE9-41BA-A75F-E8635431E92F}"/>
              </a:ext>
            </a:extLst>
          </p:cNvPr>
          <p:cNvSpPr>
            <a:spLocks noGrp="1"/>
          </p:cNvSpPr>
          <p:nvPr>
            <p:ph idx="1"/>
          </p:nvPr>
        </p:nvSpPr>
        <p:spPr>
          <a:xfrm>
            <a:off x="1906292" y="2438400"/>
            <a:ext cx="9797979" cy="3651504"/>
          </a:xfrm>
        </p:spPr>
        <p:txBody>
          <a:bodyPr>
            <a:normAutofit/>
          </a:bodyPr>
          <a:lstStyle/>
          <a:p>
            <a:r>
              <a:rPr lang="en-US" sz="3200" dirty="0">
                <a:solidFill>
                  <a:schemeClr val="tx1"/>
                </a:solidFill>
              </a:rPr>
              <a:t>Enhanced recovery pathways, the perioperative</a:t>
            </a:r>
            <a:r>
              <a:rPr lang="th-TH" sz="3200" dirty="0">
                <a:solidFill>
                  <a:schemeClr val="tx1"/>
                </a:solidFill>
              </a:rPr>
              <a:t> </a:t>
            </a:r>
            <a:r>
              <a:rPr lang="en-US" sz="3200" dirty="0">
                <a:solidFill>
                  <a:schemeClr val="tx1"/>
                </a:solidFill>
              </a:rPr>
              <a:t>surgical home, and the transitional pain service are</a:t>
            </a:r>
            <a:r>
              <a:rPr lang="th-TH" sz="3200" dirty="0">
                <a:solidFill>
                  <a:schemeClr val="tx1"/>
                </a:solidFill>
              </a:rPr>
              <a:t> </a:t>
            </a:r>
            <a:r>
              <a:rPr lang="en-US" sz="3200" dirty="0">
                <a:solidFill>
                  <a:schemeClr val="tx1"/>
                </a:solidFill>
              </a:rPr>
              <a:t>organization responses to improve recovery and reduce the</a:t>
            </a:r>
            <a:r>
              <a:rPr lang="th-TH" sz="3200" dirty="0">
                <a:solidFill>
                  <a:schemeClr val="tx1"/>
                </a:solidFill>
              </a:rPr>
              <a:t> </a:t>
            </a:r>
            <a:r>
              <a:rPr lang="en-US" sz="3200" dirty="0">
                <a:solidFill>
                  <a:schemeClr val="tx1"/>
                </a:solidFill>
              </a:rPr>
              <a:t>prolonged negative outcomes related to surgery (chronic</a:t>
            </a:r>
            <a:r>
              <a:rPr lang="th-TH" sz="3200" dirty="0">
                <a:solidFill>
                  <a:schemeClr val="tx1"/>
                </a:solidFill>
              </a:rPr>
              <a:t> </a:t>
            </a:r>
            <a:r>
              <a:rPr lang="en-US" sz="3200" dirty="0">
                <a:solidFill>
                  <a:schemeClr val="tx1"/>
                </a:solidFill>
              </a:rPr>
              <a:t>pain and opioid use among them)</a:t>
            </a:r>
          </a:p>
        </p:txBody>
      </p:sp>
    </p:spTree>
    <p:extLst>
      <p:ext uri="{BB962C8B-B14F-4D97-AF65-F5344CB8AC3E}">
        <p14:creationId xmlns:p14="http://schemas.microsoft.com/office/powerpoint/2010/main" val="2563265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A015-EBB9-4F5C-A1F6-CC06183C8EAD}"/>
              </a:ext>
            </a:extLst>
          </p:cNvPr>
          <p:cNvSpPr>
            <a:spLocks noGrp="1"/>
          </p:cNvSpPr>
          <p:nvPr>
            <p:ph type="title"/>
          </p:nvPr>
        </p:nvSpPr>
        <p:spPr>
          <a:xfrm>
            <a:off x="1789260" y="559568"/>
            <a:ext cx="8897565" cy="1560716"/>
          </a:xfrm>
        </p:spPr>
        <p:txBody>
          <a:bodyPr/>
          <a:lstStyle/>
          <a:p>
            <a:r>
              <a:rPr lang="en-US" dirty="0">
                <a:solidFill>
                  <a:schemeClr val="tx1"/>
                </a:solidFill>
              </a:rPr>
              <a:t>Multimodal Pain Management Strategies</a:t>
            </a:r>
          </a:p>
        </p:txBody>
      </p:sp>
      <p:sp>
        <p:nvSpPr>
          <p:cNvPr id="3" name="Content Placeholder 2">
            <a:extLst>
              <a:ext uri="{FF2B5EF4-FFF2-40B4-BE49-F238E27FC236}">
                <a16:creationId xmlns:a16="http://schemas.microsoft.com/office/drawing/2014/main" id="{9D9188BA-F4D2-467A-BDC7-C206B2FF8658}"/>
              </a:ext>
            </a:extLst>
          </p:cNvPr>
          <p:cNvSpPr>
            <a:spLocks noGrp="1"/>
          </p:cNvSpPr>
          <p:nvPr>
            <p:ph idx="1"/>
          </p:nvPr>
        </p:nvSpPr>
        <p:spPr>
          <a:xfrm>
            <a:off x="618382" y="2448018"/>
            <a:ext cx="11239322" cy="4419600"/>
          </a:xfrm>
        </p:spPr>
        <p:txBody>
          <a:bodyPr>
            <a:normAutofit/>
          </a:bodyPr>
          <a:lstStyle/>
          <a:p>
            <a:r>
              <a:rPr lang="en-US" sz="2800" dirty="0">
                <a:solidFill>
                  <a:srgbClr val="FF0000"/>
                </a:solidFill>
              </a:rPr>
              <a:t>We strongly recommend that an</a:t>
            </a:r>
            <a:r>
              <a:rPr lang="th-TH" sz="2800" dirty="0">
                <a:solidFill>
                  <a:srgbClr val="FF0000"/>
                </a:solidFill>
              </a:rPr>
              <a:t> </a:t>
            </a:r>
            <a:r>
              <a:rPr lang="en-US" sz="2800" dirty="0">
                <a:solidFill>
                  <a:srgbClr val="FF0000"/>
                </a:solidFill>
              </a:rPr>
              <a:t>individualized multimodal analgesia pain management</a:t>
            </a:r>
            <a:r>
              <a:rPr lang="th-TH" sz="2800" dirty="0">
                <a:solidFill>
                  <a:srgbClr val="FF0000"/>
                </a:solidFill>
              </a:rPr>
              <a:t> </a:t>
            </a:r>
            <a:r>
              <a:rPr lang="en-US" sz="2800" dirty="0">
                <a:solidFill>
                  <a:srgbClr val="FF0000"/>
                </a:solidFill>
              </a:rPr>
              <a:t>strategy be used</a:t>
            </a:r>
            <a:r>
              <a:rPr lang="en-US" sz="2800" dirty="0">
                <a:solidFill>
                  <a:schemeClr val="tx1"/>
                </a:solidFill>
              </a:rPr>
              <a:t>, including regional/neuraxial anesthesia</a:t>
            </a:r>
            <a:r>
              <a:rPr lang="th-TH" sz="2800" dirty="0">
                <a:solidFill>
                  <a:schemeClr val="tx1"/>
                </a:solidFill>
              </a:rPr>
              <a:t> </a:t>
            </a:r>
            <a:r>
              <a:rPr lang="en-US" sz="2800" dirty="0">
                <a:solidFill>
                  <a:schemeClr val="tx1"/>
                </a:solidFill>
              </a:rPr>
              <a:t>when appropriate, to minimize the use of opioids</a:t>
            </a:r>
            <a:endParaRPr lang="th-TH" sz="2800" dirty="0">
              <a:solidFill>
                <a:schemeClr val="tx1"/>
              </a:solidFill>
            </a:endParaRPr>
          </a:p>
          <a:p>
            <a:endParaRPr lang="th-TH" sz="1100" dirty="0">
              <a:solidFill>
                <a:schemeClr val="tx1"/>
              </a:solidFill>
            </a:endParaRPr>
          </a:p>
        </p:txBody>
      </p:sp>
      <p:pic>
        <p:nvPicPr>
          <p:cNvPr id="4" name="Picture 2" descr="Related image">
            <a:extLst>
              <a:ext uri="{FF2B5EF4-FFF2-40B4-BE49-F238E27FC236}">
                <a16:creationId xmlns:a16="http://schemas.microsoft.com/office/drawing/2014/main" id="{2902E88C-C373-413A-932E-39143EE623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54" t="15619" r="17429" b="190"/>
          <a:stretch/>
        </p:blipFill>
        <p:spPr bwMode="auto">
          <a:xfrm>
            <a:off x="8593041" y="3861787"/>
            <a:ext cx="2574182" cy="253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92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A015-EBB9-4F5C-A1F6-CC06183C8EAD}"/>
              </a:ext>
            </a:extLst>
          </p:cNvPr>
          <p:cNvSpPr>
            <a:spLocks noGrp="1"/>
          </p:cNvSpPr>
          <p:nvPr>
            <p:ph type="title"/>
          </p:nvPr>
        </p:nvSpPr>
        <p:spPr>
          <a:xfrm>
            <a:off x="1647217" y="674977"/>
            <a:ext cx="8897565" cy="1560716"/>
          </a:xfrm>
        </p:spPr>
        <p:txBody>
          <a:bodyPr/>
          <a:lstStyle/>
          <a:p>
            <a:r>
              <a:rPr lang="en-US" dirty="0">
                <a:solidFill>
                  <a:schemeClr val="tx1"/>
                </a:solidFill>
              </a:rPr>
              <a:t>Multimodal Pain Management Strategies</a:t>
            </a:r>
          </a:p>
        </p:txBody>
      </p:sp>
      <p:sp>
        <p:nvSpPr>
          <p:cNvPr id="3" name="Content Placeholder 2">
            <a:extLst>
              <a:ext uri="{FF2B5EF4-FFF2-40B4-BE49-F238E27FC236}">
                <a16:creationId xmlns:a16="http://schemas.microsoft.com/office/drawing/2014/main" id="{9D9188BA-F4D2-467A-BDC7-C206B2FF8658}"/>
              </a:ext>
            </a:extLst>
          </p:cNvPr>
          <p:cNvSpPr>
            <a:spLocks noGrp="1"/>
          </p:cNvSpPr>
          <p:nvPr>
            <p:ph idx="1"/>
          </p:nvPr>
        </p:nvSpPr>
        <p:spPr>
          <a:xfrm>
            <a:off x="538482" y="1899822"/>
            <a:ext cx="11239322" cy="4419600"/>
          </a:xfrm>
        </p:spPr>
        <p:txBody>
          <a:bodyPr>
            <a:normAutofit/>
          </a:bodyPr>
          <a:lstStyle/>
          <a:p>
            <a:endParaRPr lang="th-TH" sz="1100" dirty="0">
              <a:solidFill>
                <a:schemeClr val="tx1"/>
              </a:solidFill>
            </a:endParaRPr>
          </a:p>
          <a:p>
            <a:r>
              <a:rPr lang="en-US" sz="2800" dirty="0">
                <a:solidFill>
                  <a:schemeClr val="tx1"/>
                </a:solidFill>
              </a:rPr>
              <a:t>We strongly recommend the routine</a:t>
            </a:r>
            <a:r>
              <a:rPr lang="th-TH" sz="2800" dirty="0">
                <a:solidFill>
                  <a:schemeClr val="tx1"/>
                </a:solidFill>
              </a:rPr>
              <a:t> </a:t>
            </a:r>
            <a:r>
              <a:rPr lang="en-US" sz="2800" dirty="0">
                <a:solidFill>
                  <a:schemeClr val="tx1"/>
                </a:solidFill>
              </a:rPr>
              <a:t>use of nonopioid options as part of a comprehensive multimodal</a:t>
            </a:r>
            <a:r>
              <a:rPr lang="th-TH" sz="2800" dirty="0">
                <a:solidFill>
                  <a:schemeClr val="tx1"/>
                </a:solidFill>
              </a:rPr>
              <a:t> </a:t>
            </a:r>
            <a:r>
              <a:rPr lang="en-US" sz="2800" dirty="0">
                <a:solidFill>
                  <a:schemeClr val="tx1"/>
                </a:solidFill>
              </a:rPr>
              <a:t>analgesia perioperative analgesia plan</a:t>
            </a:r>
            <a:endParaRPr lang="th-TH" sz="2800" dirty="0">
              <a:solidFill>
                <a:schemeClr val="tx1"/>
              </a:solidFill>
            </a:endParaRPr>
          </a:p>
          <a:p>
            <a:endParaRPr lang="th-TH" sz="600" dirty="0">
              <a:solidFill>
                <a:schemeClr val="tx1"/>
              </a:solidFill>
            </a:endParaRPr>
          </a:p>
          <a:p>
            <a:r>
              <a:rPr lang="en-US" sz="2800" dirty="0">
                <a:solidFill>
                  <a:schemeClr val="tx1"/>
                </a:solidFill>
              </a:rPr>
              <a:t>We strongly recommend the use of</a:t>
            </a:r>
            <a:r>
              <a:rPr lang="th-TH" sz="2800" dirty="0">
                <a:solidFill>
                  <a:schemeClr val="tx1"/>
                </a:solidFill>
              </a:rPr>
              <a:t> </a:t>
            </a:r>
            <a:r>
              <a:rPr lang="en-US" sz="2800" dirty="0">
                <a:solidFill>
                  <a:schemeClr val="tx1"/>
                </a:solidFill>
              </a:rPr>
              <a:t>nonpharmacological treatments of pain</a:t>
            </a:r>
          </a:p>
        </p:txBody>
      </p:sp>
      <p:pic>
        <p:nvPicPr>
          <p:cNvPr id="4" name="Picture 2" descr="Related image">
            <a:extLst>
              <a:ext uri="{FF2B5EF4-FFF2-40B4-BE49-F238E27FC236}">
                <a16:creationId xmlns:a16="http://schemas.microsoft.com/office/drawing/2014/main" id="{2902E88C-C373-413A-932E-39143EE623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54" t="15619" r="17429" b="190"/>
          <a:stretch/>
        </p:blipFill>
        <p:spPr bwMode="auto">
          <a:xfrm>
            <a:off x="8406610" y="4109622"/>
            <a:ext cx="2574182" cy="253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200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A755-4B39-4B63-A8D3-42D34B008242}"/>
              </a:ext>
            </a:extLst>
          </p:cNvPr>
          <p:cNvSpPr>
            <a:spLocks noGrp="1"/>
          </p:cNvSpPr>
          <p:nvPr>
            <p:ph type="title"/>
          </p:nvPr>
        </p:nvSpPr>
        <p:spPr/>
        <p:txBody>
          <a:bodyPr>
            <a:normAutofit fontScale="90000"/>
          </a:bodyPr>
          <a:lstStyle/>
          <a:p>
            <a:r>
              <a:rPr lang="en-US" dirty="0">
                <a:solidFill>
                  <a:schemeClr val="tx1"/>
                </a:solidFill>
              </a:rPr>
              <a:t>Perioperative Pain Management in Patients on Preoperative</a:t>
            </a:r>
            <a:r>
              <a:rPr lang="th-TH" dirty="0">
                <a:solidFill>
                  <a:schemeClr val="tx1"/>
                </a:solidFill>
              </a:rPr>
              <a:t> </a:t>
            </a:r>
            <a:r>
              <a:rPr lang="en-US" dirty="0">
                <a:solidFill>
                  <a:schemeClr val="tx1"/>
                </a:solidFill>
              </a:rPr>
              <a:t>Opioids</a:t>
            </a:r>
          </a:p>
        </p:txBody>
      </p:sp>
      <p:sp>
        <p:nvSpPr>
          <p:cNvPr id="3" name="Content Placeholder 2">
            <a:extLst>
              <a:ext uri="{FF2B5EF4-FFF2-40B4-BE49-F238E27FC236}">
                <a16:creationId xmlns:a16="http://schemas.microsoft.com/office/drawing/2014/main" id="{F6184876-D2FE-47A1-AB9C-AEA10E5CDBAB}"/>
              </a:ext>
            </a:extLst>
          </p:cNvPr>
          <p:cNvSpPr>
            <a:spLocks noGrp="1"/>
          </p:cNvSpPr>
          <p:nvPr>
            <p:ph idx="1"/>
          </p:nvPr>
        </p:nvSpPr>
        <p:spPr>
          <a:xfrm>
            <a:off x="2960176" y="2438399"/>
            <a:ext cx="8744095" cy="4241369"/>
          </a:xfrm>
        </p:spPr>
        <p:txBody>
          <a:bodyPr>
            <a:normAutofit/>
          </a:bodyPr>
          <a:lstStyle/>
          <a:p>
            <a:r>
              <a:rPr lang="en-US" sz="2800" dirty="0">
                <a:solidFill>
                  <a:schemeClr val="tx1"/>
                </a:solidFill>
              </a:rPr>
              <a:t>The multimodal analgesia</a:t>
            </a:r>
            <a:r>
              <a:rPr lang="th-TH" sz="2800" dirty="0">
                <a:solidFill>
                  <a:schemeClr val="tx1"/>
                </a:solidFill>
              </a:rPr>
              <a:t> </a:t>
            </a:r>
            <a:r>
              <a:rPr lang="en-US" sz="2800" dirty="0">
                <a:solidFill>
                  <a:schemeClr val="tx1"/>
                </a:solidFill>
              </a:rPr>
              <a:t>regimens included multiple medications, nonopioid and</a:t>
            </a:r>
            <a:r>
              <a:rPr lang="th-TH" sz="2800" dirty="0">
                <a:solidFill>
                  <a:schemeClr val="tx1"/>
                </a:solidFill>
              </a:rPr>
              <a:t> </a:t>
            </a:r>
            <a:r>
              <a:rPr lang="en-US" sz="2800" dirty="0">
                <a:solidFill>
                  <a:schemeClr val="tx1"/>
                </a:solidFill>
              </a:rPr>
              <a:t>opioid combinations, to attain pain control while limiting</a:t>
            </a:r>
            <a:r>
              <a:rPr lang="th-TH" sz="2800" dirty="0">
                <a:solidFill>
                  <a:schemeClr val="tx1"/>
                </a:solidFill>
              </a:rPr>
              <a:t> </a:t>
            </a:r>
            <a:r>
              <a:rPr lang="en-US" sz="2800" dirty="0">
                <a:solidFill>
                  <a:schemeClr val="tx1"/>
                </a:solidFill>
              </a:rPr>
              <a:t>side effects</a:t>
            </a:r>
            <a:endParaRPr lang="th-TH" sz="2800" dirty="0">
              <a:solidFill>
                <a:schemeClr val="tx1"/>
              </a:solidFill>
            </a:endParaRPr>
          </a:p>
          <a:p>
            <a:endParaRPr lang="th-TH" sz="2800" dirty="0">
              <a:solidFill>
                <a:schemeClr val="tx1"/>
              </a:solidFill>
            </a:endParaRPr>
          </a:p>
          <a:p>
            <a:r>
              <a:rPr lang="en-US" sz="2800" dirty="0">
                <a:solidFill>
                  <a:schemeClr val="tx1"/>
                </a:solidFill>
              </a:rPr>
              <a:t>Primary objective for pain management in patients on</a:t>
            </a:r>
            <a:r>
              <a:rPr lang="th-TH" sz="2800" dirty="0">
                <a:solidFill>
                  <a:schemeClr val="tx1"/>
                </a:solidFill>
              </a:rPr>
              <a:t> </a:t>
            </a:r>
            <a:r>
              <a:rPr lang="en-US" sz="2800" dirty="0">
                <a:solidFill>
                  <a:schemeClr val="tx1"/>
                </a:solidFill>
              </a:rPr>
              <a:t>preoperative opioids is to treat acute pain while preventing</a:t>
            </a:r>
            <a:r>
              <a:rPr lang="th-TH" sz="2800" dirty="0">
                <a:solidFill>
                  <a:schemeClr val="tx1"/>
                </a:solidFill>
              </a:rPr>
              <a:t> </a:t>
            </a:r>
            <a:r>
              <a:rPr lang="en-US" sz="2800" dirty="0">
                <a:solidFill>
                  <a:schemeClr val="tx1"/>
                </a:solidFill>
              </a:rPr>
              <a:t>withdrawal and avoiding persistent opioid escalation</a:t>
            </a:r>
            <a:r>
              <a:rPr lang="th-TH" sz="2800" dirty="0">
                <a:solidFill>
                  <a:schemeClr val="tx1"/>
                </a:solidFill>
              </a:rPr>
              <a:t> </a:t>
            </a:r>
            <a:r>
              <a:rPr lang="en-US" sz="2800" dirty="0">
                <a:solidFill>
                  <a:schemeClr val="tx1"/>
                </a:solidFill>
              </a:rPr>
              <a:t>beyond the baseline dose</a:t>
            </a:r>
          </a:p>
        </p:txBody>
      </p:sp>
    </p:spTree>
    <p:extLst>
      <p:ext uri="{BB962C8B-B14F-4D97-AF65-F5344CB8AC3E}">
        <p14:creationId xmlns:p14="http://schemas.microsoft.com/office/powerpoint/2010/main" val="104086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B332-8ADE-4257-8BFA-EF3F4B13A0D7}"/>
              </a:ext>
            </a:extLst>
          </p:cNvPr>
          <p:cNvSpPr>
            <a:spLocks noGrp="1"/>
          </p:cNvSpPr>
          <p:nvPr>
            <p:ph type="title"/>
          </p:nvPr>
        </p:nvSpPr>
        <p:spPr/>
        <p:txBody>
          <a:bodyPr>
            <a:normAutofit/>
          </a:bodyPr>
          <a:lstStyle/>
          <a:p>
            <a:r>
              <a:rPr lang="en-US" sz="5400" b="1" dirty="0">
                <a:solidFill>
                  <a:schemeClr val="tx1"/>
                </a:solidFill>
                <a:effectLst>
                  <a:outerShdw blurRad="38100" dist="38100" dir="2700000" algn="tl">
                    <a:srgbClr val="000000">
                      <a:alpha val="43137"/>
                    </a:srgbClr>
                  </a:outerShdw>
                </a:effectLst>
              </a:rPr>
              <a:t>Introduction</a:t>
            </a:r>
          </a:p>
        </p:txBody>
      </p:sp>
      <p:sp>
        <p:nvSpPr>
          <p:cNvPr id="3" name="Content Placeholder 2">
            <a:extLst>
              <a:ext uri="{FF2B5EF4-FFF2-40B4-BE49-F238E27FC236}">
                <a16:creationId xmlns:a16="http://schemas.microsoft.com/office/drawing/2014/main" id="{4A37E945-D5F9-462F-8C95-21C16EAA2F43}"/>
              </a:ext>
            </a:extLst>
          </p:cNvPr>
          <p:cNvSpPr>
            <a:spLocks noGrp="1"/>
          </p:cNvSpPr>
          <p:nvPr>
            <p:ph idx="1"/>
          </p:nvPr>
        </p:nvSpPr>
        <p:spPr>
          <a:xfrm>
            <a:off x="2933700" y="2129061"/>
            <a:ext cx="8770571" cy="3651504"/>
          </a:xfrm>
        </p:spPr>
        <p:txBody>
          <a:bodyPr>
            <a:normAutofit/>
          </a:bodyPr>
          <a:lstStyle/>
          <a:p>
            <a:r>
              <a:rPr lang="en-US" sz="3200" dirty="0">
                <a:solidFill>
                  <a:schemeClr val="tx1"/>
                </a:solidFill>
                <a:latin typeface="Calibri" panose="020F0502020204030204" pitchFamily="34" charset="0"/>
                <a:cs typeface="Calibri" panose="020F0502020204030204" pitchFamily="34" charset="0"/>
              </a:rPr>
              <a:t>Patients receiving opioids who are scheduled for surgery</a:t>
            </a:r>
            <a:r>
              <a:rPr lang="th-TH" sz="3200" dirty="0">
                <a:solidFill>
                  <a:schemeClr val="tx1"/>
                </a:solidFill>
                <a:latin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are at risk of opioid-related morbidity</a:t>
            </a:r>
          </a:p>
          <a:p>
            <a:endParaRPr lang="en-US" sz="3200" dirty="0">
              <a:solidFill>
                <a:schemeClr val="tx1"/>
              </a:solidFill>
              <a:latin typeface="Calibri" panose="020F0502020204030204" pitchFamily="34" charset="0"/>
              <a:cs typeface="Calibri" panose="020F0502020204030204" pitchFamily="34" charset="0"/>
            </a:endParaRPr>
          </a:p>
          <a:p>
            <a:r>
              <a:rPr lang="en-US" sz="3200" dirty="0">
                <a:solidFill>
                  <a:schemeClr val="tx1"/>
                </a:solidFill>
                <a:latin typeface="Calibri" panose="020F0502020204030204" pitchFamily="34" charset="0"/>
                <a:cs typeface="Calibri" panose="020F0502020204030204" pitchFamily="34" charset="0"/>
              </a:rPr>
              <a:t>Requiring risk stratification and unique, multidisciplinary treatment</a:t>
            </a:r>
          </a:p>
        </p:txBody>
      </p:sp>
      <p:pic>
        <p:nvPicPr>
          <p:cNvPr id="1026" name="Picture 2" descr="Image result for opioid">
            <a:extLst>
              <a:ext uri="{FF2B5EF4-FFF2-40B4-BE49-F238E27FC236}">
                <a16:creationId xmlns:a16="http://schemas.microsoft.com/office/drawing/2014/main" id="{0510206E-5184-48CA-8DE1-270357829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891" y="5138640"/>
            <a:ext cx="5072109" cy="1719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7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A755-4B39-4B63-A8D3-42D34B008242}"/>
              </a:ext>
            </a:extLst>
          </p:cNvPr>
          <p:cNvSpPr>
            <a:spLocks noGrp="1"/>
          </p:cNvSpPr>
          <p:nvPr>
            <p:ph type="title"/>
          </p:nvPr>
        </p:nvSpPr>
        <p:spPr/>
        <p:txBody>
          <a:bodyPr>
            <a:normAutofit fontScale="90000"/>
          </a:bodyPr>
          <a:lstStyle/>
          <a:p>
            <a:r>
              <a:rPr lang="en-US" dirty="0">
                <a:solidFill>
                  <a:schemeClr val="tx1"/>
                </a:solidFill>
              </a:rPr>
              <a:t>Perioperative Pain Management in Patients on Preoperative</a:t>
            </a:r>
            <a:r>
              <a:rPr lang="th-TH" dirty="0">
                <a:solidFill>
                  <a:schemeClr val="tx1"/>
                </a:solidFill>
              </a:rPr>
              <a:t> </a:t>
            </a:r>
            <a:r>
              <a:rPr lang="en-US" dirty="0">
                <a:solidFill>
                  <a:schemeClr val="tx1"/>
                </a:solidFill>
              </a:rPr>
              <a:t>Opioids</a:t>
            </a:r>
          </a:p>
        </p:txBody>
      </p:sp>
      <p:sp>
        <p:nvSpPr>
          <p:cNvPr id="3" name="Content Placeholder 2">
            <a:extLst>
              <a:ext uri="{FF2B5EF4-FFF2-40B4-BE49-F238E27FC236}">
                <a16:creationId xmlns:a16="http://schemas.microsoft.com/office/drawing/2014/main" id="{F6184876-D2FE-47A1-AB9C-AEA10E5CDBAB}"/>
              </a:ext>
            </a:extLst>
          </p:cNvPr>
          <p:cNvSpPr>
            <a:spLocks noGrp="1"/>
          </p:cNvSpPr>
          <p:nvPr>
            <p:ph idx="1"/>
          </p:nvPr>
        </p:nvSpPr>
        <p:spPr>
          <a:xfrm>
            <a:off x="2665708" y="2438400"/>
            <a:ext cx="9038563" cy="3651504"/>
          </a:xfrm>
        </p:spPr>
        <p:txBody>
          <a:bodyPr>
            <a:normAutofit/>
          </a:bodyPr>
          <a:lstStyle/>
          <a:p>
            <a:r>
              <a:rPr lang="en-US" sz="2800" dirty="0">
                <a:solidFill>
                  <a:schemeClr val="tx1"/>
                </a:solidFill>
              </a:rPr>
              <a:t>Many patients with chronic pain on opioids may already be on a multimodal analgesia pain treatment regimen designed to treat chronic pain </a:t>
            </a:r>
          </a:p>
          <a:p>
            <a:endParaRPr lang="en-US" sz="700" dirty="0">
              <a:solidFill>
                <a:schemeClr val="tx1"/>
              </a:solidFill>
            </a:endParaRPr>
          </a:p>
          <a:p>
            <a:r>
              <a:rPr lang="en-US" sz="2800" dirty="0">
                <a:solidFill>
                  <a:schemeClr val="tx1"/>
                </a:solidFill>
              </a:rPr>
              <a:t>The strategy of maximizing and optimizing a multimodal analgesia regimen could include increased doses, rotation of medication or addition of medication of another class</a:t>
            </a:r>
          </a:p>
        </p:txBody>
      </p:sp>
    </p:spTree>
    <p:extLst>
      <p:ext uri="{BB962C8B-B14F-4D97-AF65-F5344CB8AC3E}">
        <p14:creationId xmlns:p14="http://schemas.microsoft.com/office/powerpoint/2010/main" val="3859056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A755-4B39-4B63-A8D3-42D34B008242}"/>
              </a:ext>
            </a:extLst>
          </p:cNvPr>
          <p:cNvSpPr>
            <a:spLocks noGrp="1"/>
          </p:cNvSpPr>
          <p:nvPr>
            <p:ph type="title"/>
          </p:nvPr>
        </p:nvSpPr>
        <p:spPr/>
        <p:txBody>
          <a:bodyPr>
            <a:normAutofit fontScale="90000"/>
          </a:bodyPr>
          <a:lstStyle/>
          <a:p>
            <a:r>
              <a:rPr lang="en-US" dirty="0">
                <a:solidFill>
                  <a:schemeClr val="tx1"/>
                </a:solidFill>
              </a:rPr>
              <a:t>Perioperative Pain Management in Patients on Preoperative</a:t>
            </a:r>
            <a:r>
              <a:rPr lang="th-TH" dirty="0">
                <a:solidFill>
                  <a:schemeClr val="tx1"/>
                </a:solidFill>
              </a:rPr>
              <a:t> </a:t>
            </a:r>
            <a:r>
              <a:rPr lang="en-US" dirty="0">
                <a:solidFill>
                  <a:schemeClr val="tx1"/>
                </a:solidFill>
              </a:rPr>
              <a:t>Opioids</a:t>
            </a:r>
          </a:p>
        </p:txBody>
      </p:sp>
      <p:sp>
        <p:nvSpPr>
          <p:cNvPr id="3" name="Content Placeholder 2">
            <a:extLst>
              <a:ext uri="{FF2B5EF4-FFF2-40B4-BE49-F238E27FC236}">
                <a16:creationId xmlns:a16="http://schemas.microsoft.com/office/drawing/2014/main" id="{F6184876-D2FE-47A1-AB9C-AEA10E5CDBAB}"/>
              </a:ext>
            </a:extLst>
          </p:cNvPr>
          <p:cNvSpPr>
            <a:spLocks noGrp="1"/>
          </p:cNvSpPr>
          <p:nvPr>
            <p:ph idx="1"/>
          </p:nvPr>
        </p:nvSpPr>
        <p:spPr/>
        <p:txBody>
          <a:bodyPr>
            <a:normAutofit/>
          </a:bodyPr>
          <a:lstStyle/>
          <a:p>
            <a:r>
              <a:rPr lang="en-US" sz="3200" dirty="0">
                <a:solidFill>
                  <a:schemeClr val="tx1"/>
                </a:solidFill>
              </a:rPr>
              <a:t>Adjustments to dose, frequency, or timing of medications may be needed to assist with postoperative recovery and to prevent side effects such as sedation, delirium, and respiratory depression of concurrent therapies</a:t>
            </a:r>
          </a:p>
        </p:txBody>
      </p:sp>
    </p:spTree>
    <p:extLst>
      <p:ext uri="{BB962C8B-B14F-4D97-AF65-F5344CB8AC3E}">
        <p14:creationId xmlns:p14="http://schemas.microsoft.com/office/powerpoint/2010/main" val="3890987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C50C-F8BE-44B4-966F-64ED4AA2BEF4}"/>
              </a:ext>
            </a:extLst>
          </p:cNvPr>
          <p:cNvSpPr>
            <a:spLocks noGrp="1"/>
          </p:cNvSpPr>
          <p:nvPr>
            <p:ph type="title"/>
          </p:nvPr>
        </p:nvSpPr>
        <p:spPr/>
        <p:txBody>
          <a:bodyPr/>
          <a:lstStyle/>
          <a:p>
            <a:r>
              <a:rPr lang="en-US" dirty="0">
                <a:solidFill>
                  <a:schemeClr val="tx1"/>
                </a:solidFill>
              </a:rPr>
              <a:t>Perioperative Opioid Management</a:t>
            </a:r>
          </a:p>
        </p:txBody>
      </p:sp>
      <p:sp>
        <p:nvSpPr>
          <p:cNvPr id="3" name="Content Placeholder 2">
            <a:extLst>
              <a:ext uri="{FF2B5EF4-FFF2-40B4-BE49-F238E27FC236}">
                <a16:creationId xmlns:a16="http://schemas.microsoft.com/office/drawing/2014/main" id="{76569741-AF32-401E-AB59-D24876C566B0}"/>
              </a:ext>
            </a:extLst>
          </p:cNvPr>
          <p:cNvSpPr>
            <a:spLocks noGrp="1"/>
          </p:cNvSpPr>
          <p:nvPr>
            <p:ph idx="1"/>
          </p:nvPr>
        </p:nvSpPr>
        <p:spPr>
          <a:xfrm>
            <a:off x="2960176" y="2438400"/>
            <a:ext cx="8744095" cy="3962400"/>
          </a:xfrm>
        </p:spPr>
        <p:txBody>
          <a:bodyPr>
            <a:normAutofit fontScale="85000" lnSpcReduction="10000"/>
          </a:bodyPr>
          <a:lstStyle/>
          <a:p>
            <a:r>
              <a:rPr lang="en-US" sz="3200" dirty="0">
                <a:solidFill>
                  <a:schemeClr val="tx1"/>
                </a:solidFill>
              </a:rPr>
              <a:t>Weaning opioids preoperatively to the lowest</a:t>
            </a:r>
            <a:r>
              <a:rPr lang="th-TH" sz="3200" dirty="0">
                <a:solidFill>
                  <a:schemeClr val="tx1"/>
                </a:solidFill>
              </a:rPr>
              <a:t> </a:t>
            </a:r>
            <a:r>
              <a:rPr lang="en-US" sz="3200" dirty="0">
                <a:solidFill>
                  <a:schemeClr val="tx1"/>
                </a:solidFill>
              </a:rPr>
              <a:t>effective dose depending on the patient’s underlying condition</a:t>
            </a:r>
            <a:endParaRPr lang="th-TH" sz="3200" dirty="0">
              <a:solidFill>
                <a:schemeClr val="tx1"/>
              </a:solidFill>
            </a:endParaRPr>
          </a:p>
          <a:p>
            <a:endParaRPr lang="en-US" sz="600" dirty="0">
              <a:solidFill>
                <a:schemeClr val="tx1"/>
              </a:solidFill>
            </a:endParaRPr>
          </a:p>
          <a:p>
            <a:r>
              <a:rPr lang="en-US" sz="3200" dirty="0">
                <a:solidFill>
                  <a:schemeClr val="tx1"/>
                </a:solidFill>
              </a:rPr>
              <a:t>Lowest effective opioid dose in the postoperative period</a:t>
            </a:r>
            <a:endParaRPr lang="th-TH" sz="3200" dirty="0">
              <a:solidFill>
                <a:schemeClr val="tx1"/>
              </a:solidFill>
            </a:endParaRPr>
          </a:p>
          <a:p>
            <a:endParaRPr lang="en-US" sz="600" dirty="0">
              <a:solidFill>
                <a:schemeClr val="tx1"/>
              </a:solidFill>
            </a:endParaRPr>
          </a:p>
          <a:p>
            <a:r>
              <a:rPr lang="en-US" sz="3200" dirty="0">
                <a:solidFill>
                  <a:schemeClr val="tx1"/>
                </a:solidFill>
              </a:rPr>
              <a:t>Avoiding opioid dose escalation</a:t>
            </a:r>
            <a:endParaRPr lang="th-TH" sz="3200" dirty="0">
              <a:solidFill>
                <a:schemeClr val="tx1"/>
              </a:solidFill>
            </a:endParaRPr>
          </a:p>
          <a:p>
            <a:endParaRPr lang="en-US" sz="600" dirty="0">
              <a:solidFill>
                <a:schemeClr val="tx1"/>
              </a:solidFill>
            </a:endParaRPr>
          </a:p>
          <a:p>
            <a:r>
              <a:rPr lang="en-US" sz="3200" dirty="0">
                <a:solidFill>
                  <a:schemeClr val="tx1"/>
                </a:solidFill>
              </a:rPr>
              <a:t>Add opioids only in the setting of suboptimal analgesia after first-line administration of non-opioid options</a:t>
            </a:r>
          </a:p>
        </p:txBody>
      </p:sp>
    </p:spTree>
    <p:extLst>
      <p:ext uri="{BB962C8B-B14F-4D97-AF65-F5344CB8AC3E}">
        <p14:creationId xmlns:p14="http://schemas.microsoft.com/office/powerpoint/2010/main" val="1539985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C50C-F8BE-44B4-966F-64ED4AA2BEF4}"/>
              </a:ext>
            </a:extLst>
          </p:cNvPr>
          <p:cNvSpPr>
            <a:spLocks noGrp="1"/>
          </p:cNvSpPr>
          <p:nvPr>
            <p:ph type="title"/>
          </p:nvPr>
        </p:nvSpPr>
        <p:spPr/>
        <p:txBody>
          <a:bodyPr/>
          <a:lstStyle/>
          <a:p>
            <a:r>
              <a:rPr lang="en-US" dirty="0">
                <a:solidFill>
                  <a:schemeClr val="tx1"/>
                </a:solidFill>
              </a:rPr>
              <a:t>Perioperative Opioid Management</a:t>
            </a:r>
          </a:p>
        </p:txBody>
      </p:sp>
      <p:sp>
        <p:nvSpPr>
          <p:cNvPr id="3" name="Content Placeholder 2">
            <a:extLst>
              <a:ext uri="{FF2B5EF4-FFF2-40B4-BE49-F238E27FC236}">
                <a16:creationId xmlns:a16="http://schemas.microsoft.com/office/drawing/2014/main" id="{76569741-AF32-401E-AB59-D24876C566B0}"/>
              </a:ext>
            </a:extLst>
          </p:cNvPr>
          <p:cNvSpPr>
            <a:spLocks noGrp="1"/>
          </p:cNvSpPr>
          <p:nvPr>
            <p:ph idx="1"/>
          </p:nvPr>
        </p:nvSpPr>
        <p:spPr>
          <a:xfrm>
            <a:off x="2806706" y="2438400"/>
            <a:ext cx="8897565" cy="4419600"/>
          </a:xfrm>
        </p:spPr>
        <p:txBody>
          <a:bodyPr>
            <a:normAutofit lnSpcReduction="10000"/>
          </a:bodyPr>
          <a:lstStyle/>
          <a:p>
            <a:r>
              <a:rPr lang="en-US" sz="2800" dirty="0">
                <a:solidFill>
                  <a:schemeClr val="tx1"/>
                </a:solidFill>
              </a:rPr>
              <a:t>Recommend limiting discharge opioid prescription to the expected duration of pain that is severe enough to require opioids</a:t>
            </a:r>
            <a:endParaRPr lang="th-TH" sz="2800" dirty="0">
              <a:solidFill>
                <a:schemeClr val="tx1"/>
              </a:solidFill>
            </a:endParaRPr>
          </a:p>
          <a:p>
            <a:pPr marL="0" indent="0">
              <a:buNone/>
            </a:pPr>
            <a:endParaRPr lang="th-TH" sz="500" dirty="0">
              <a:solidFill>
                <a:schemeClr val="tx1"/>
              </a:solidFill>
            </a:endParaRPr>
          </a:p>
          <a:p>
            <a:r>
              <a:rPr lang="en-US" sz="2800" dirty="0">
                <a:solidFill>
                  <a:schemeClr val="tx1"/>
                </a:solidFill>
              </a:rPr>
              <a:t>recommend postoperative</a:t>
            </a:r>
            <a:r>
              <a:rPr lang="th-TH" sz="2800" dirty="0">
                <a:solidFill>
                  <a:schemeClr val="tx1"/>
                </a:solidFill>
              </a:rPr>
              <a:t> </a:t>
            </a:r>
            <a:r>
              <a:rPr lang="en-US" sz="2800" dirty="0">
                <a:solidFill>
                  <a:schemeClr val="tx1"/>
                </a:solidFill>
              </a:rPr>
              <a:t>coordination of opioid tapering with the patient’s outpatient</a:t>
            </a:r>
            <a:r>
              <a:rPr lang="th-TH" sz="2800" dirty="0">
                <a:solidFill>
                  <a:schemeClr val="tx1"/>
                </a:solidFill>
              </a:rPr>
              <a:t> </a:t>
            </a:r>
            <a:r>
              <a:rPr lang="en-US" sz="2800" dirty="0">
                <a:solidFill>
                  <a:schemeClr val="tx1"/>
                </a:solidFill>
              </a:rPr>
              <a:t>provider</a:t>
            </a:r>
            <a:endParaRPr lang="th-TH" sz="2800" dirty="0">
              <a:solidFill>
                <a:schemeClr val="tx1"/>
              </a:solidFill>
            </a:endParaRPr>
          </a:p>
          <a:p>
            <a:endParaRPr lang="th-TH" sz="500" dirty="0">
              <a:solidFill>
                <a:schemeClr val="tx1"/>
              </a:solidFill>
            </a:endParaRPr>
          </a:p>
          <a:p>
            <a:r>
              <a:rPr lang="en-US" sz="2800" dirty="0">
                <a:solidFill>
                  <a:schemeClr val="tx1"/>
                </a:solidFill>
              </a:rPr>
              <a:t>recommend the continuation of multimodal</a:t>
            </a:r>
            <a:r>
              <a:rPr lang="th-TH" sz="2800" dirty="0">
                <a:solidFill>
                  <a:schemeClr val="tx1"/>
                </a:solidFill>
              </a:rPr>
              <a:t> </a:t>
            </a:r>
            <a:r>
              <a:rPr lang="en-US" sz="2800" dirty="0">
                <a:solidFill>
                  <a:schemeClr val="tx1"/>
                </a:solidFill>
              </a:rPr>
              <a:t>therapy throughout the convalescence after surgery</a:t>
            </a:r>
            <a:r>
              <a:rPr lang="th-TH" sz="2800" dirty="0">
                <a:solidFill>
                  <a:schemeClr val="tx1"/>
                </a:solidFill>
              </a:rPr>
              <a:t> </a:t>
            </a:r>
            <a:r>
              <a:rPr lang="en-US" sz="2800" dirty="0">
                <a:solidFill>
                  <a:schemeClr val="tx1"/>
                </a:solidFill>
              </a:rPr>
              <a:t>,and as</a:t>
            </a:r>
            <a:r>
              <a:rPr lang="th-TH" sz="2800" dirty="0">
                <a:solidFill>
                  <a:schemeClr val="tx1"/>
                </a:solidFill>
              </a:rPr>
              <a:t> </a:t>
            </a:r>
            <a:r>
              <a:rPr lang="en-US" sz="2800" dirty="0">
                <a:solidFill>
                  <a:schemeClr val="tx1"/>
                </a:solidFill>
              </a:rPr>
              <a:t>long as the patient continues to require additional opioids</a:t>
            </a:r>
          </a:p>
        </p:txBody>
      </p:sp>
    </p:spTree>
    <p:extLst>
      <p:ext uri="{BB962C8B-B14F-4D97-AF65-F5344CB8AC3E}">
        <p14:creationId xmlns:p14="http://schemas.microsoft.com/office/powerpoint/2010/main" val="203883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C50C-F8BE-44B4-966F-64ED4AA2BEF4}"/>
              </a:ext>
            </a:extLst>
          </p:cNvPr>
          <p:cNvSpPr>
            <a:spLocks noGrp="1"/>
          </p:cNvSpPr>
          <p:nvPr>
            <p:ph type="title"/>
          </p:nvPr>
        </p:nvSpPr>
        <p:spPr/>
        <p:txBody>
          <a:bodyPr/>
          <a:lstStyle/>
          <a:p>
            <a:r>
              <a:rPr lang="en-US" dirty="0">
                <a:solidFill>
                  <a:schemeClr val="tx1"/>
                </a:solidFill>
              </a:rPr>
              <a:t>Perioperative Opioid Management</a:t>
            </a:r>
          </a:p>
        </p:txBody>
      </p:sp>
      <p:sp>
        <p:nvSpPr>
          <p:cNvPr id="3" name="Content Placeholder 2">
            <a:extLst>
              <a:ext uri="{FF2B5EF4-FFF2-40B4-BE49-F238E27FC236}">
                <a16:creationId xmlns:a16="http://schemas.microsoft.com/office/drawing/2014/main" id="{76569741-AF32-401E-AB59-D24876C566B0}"/>
              </a:ext>
            </a:extLst>
          </p:cNvPr>
          <p:cNvSpPr>
            <a:spLocks noGrp="1"/>
          </p:cNvSpPr>
          <p:nvPr>
            <p:ph idx="1"/>
          </p:nvPr>
        </p:nvSpPr>
        <p:spPr/>
        <p:txBody>
          <a:bodyPr>
            <a:normAutofit fontScale="92500" lnSpcReduction="20000"/>
          </a:bodyPr>
          <a:lstStyle/>
          <a:p>
            <a:r>
              <a:rPr lang="en-US" sz="3600" dirty="0">
                <a:solidFill>
                  <a:schemeClr val="tx1"/>
                </a:solidFill>
              </a:rPr>
              <a:t>Recommend limiting discharge opioid prescription to the expected duration of pain that is severe enough to require opioids</a:t>
            </a:r>
          </a:p>
          <a:p>
            <a:endParaRPr lang="en-US" sz="3600" dirty="0">
              <a:solidFill>
                <a:schemeClr val="tx1"/>
              </a:solidFill>
            </a:endParaRPr>
          </a:p>
          <a:p>
            <a:r>
              <a:rPr lang="en-US" sz="3600" dirty="0">
                <a:solidFill>
                  <a:schemeClr val="tx1"/>
                </a:solidFill>
              </a:rPr>
              <a:t>Recommend postoperative coordination of opioid tapering with the patient’s outpatient provider</a:t>
            </a:r>
          </a:p>
        </p:txBody>
      </p:sp>
    </p:spTree>
    <p:extLst>
      <p:ext uri="{BB962C8B-B14F-4D97-AF65-F5344CB8AC3E}">
        <p14:creationId xmlns:p14="http://schemas.microsoft.com/office/powerpoint/2010/main" val="3345524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C50C-F8BE-44B4-966F-64ED4AA2BEF4}"/>
              </a:ext>
            </a:extLst>
          </p:cNvPr>
          <p:cNvSpPr>
            <a:spLocks noGrp="1"/>
          </p:cNvSpPr>
          <p:nvPr>
            <p:ph type="title"/>
          </p:nvPr>
        </p:nvSpPr>
        <p:spPr/>
        <p:txBody>
          <a:bodyPr/>
          <a:lstStyle/>
          <a:p>
            <a:r>
              <a:rPr lang="en-US" dirty="0">
                <a:solidFill>
                  <a:schemeClr val="tx1"/>
                </a:solidFill>
              </a:rPr>
              <a:t>Preoperative Opioid Reduction</a:t>
            </a:r>
          </a:p>
        </p:txBody>
      </p:sp>
      <p:sp>
        <p:nvSpPr>
          <p:cNvPr id="3" name="Content Placeholder 2">
            <a:extLst>
              <a:ext uri="{FF2B5EF4-FFF2-40B4-BE49-F238E27FC236}">
                <a16:creationId xmlns:a16="http://schemas.microsoft.com/office/drawing/2014/main" id="{76569741-AF32-401E-AB59-D24876C566B0}"/>
              </a:ext>
            </a:extLst>
          </p:cNvPr>
          <p:cNvSpPr>
            <a:spLocks noGrp="1"/>
          </p:cNvSpPr>
          <p:nvPr>
            <p:ph idx="1"/>
          </p:nvPr>
        </p:nvSpPr>
        <p:spPr/>
        <p:txBody>
          <a:bodyPr>
            <a:normAutofit fontScale="92500" lnSpcReduction="10000"/>
          </a:bodyPr>
          <a:lstStyle/>
          <a:p>
            <a:r>
              <a:rPr lang="en-US" sz="3200" dirty="0">
                <a:solidFill>
                  <a:schemeClr val="tx1"/>
                </a:solidFill>
              </a:rPr>
              <a:t>One reason for developing the O-NET+ classification scheme is to understand the correlation between preoperative opioid dose and poor outcomes</a:t>
            </a:r>
          </a:p>
          <a:p>
            <a:endParaRPr lang="en-US" sz="3200" dirty="0">
              <a:solidFill>
                <a:schemeClr val="tx1"/>
              </a:solidFill>
            </a:endParaRPr>
          </a:p>
          <a:p>
            <a:r>
              <a:rPr lang="en-US" sz="3200" dirty="0">
                <a:solidFill>
                  <a:schemeClr val="tx1"/>
                </a:solidFill>
              </a:rPr>
              <a:t>It is possible that a protocol based preoperative opioid reduction strategy for chronic opioid users would improve those outcomes</a:t>
            </a:r>
          </a:p>
        </p:txBody>
      </p:sp>
    </p:spTree>
    <p:extLst>
      <p:ext uri="{BB962C8B-B14F-4D97-AF65-F5344CB8AC3E}">
        <p14:creationId xmlns:p14="http://schemas.microsoft.com/office/powerpoint/2010/main" val="2080265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C50C-F8BE-44B4-966F-64ED4AA2BEF4}"/>
              </a:ext>
            </a:extLst>
          </p:cNvPr>
          <p:cNvSpPr>
            <a:spLocks noGrp="1"/>
          </p:cNvSpPr>
          <p:nvPr>
            <p:ph type="title"/>
          </p:nvPr>
        </p:nvSpPr>
        <p:spPr/>
        <p:txBody>
          <a:bodyPr/>
          <a:lstStyle/>
          <a:p>
            <a:r>
              <a:rPr lang="en-US" dirty="0">
                <a:solidFill>
                  <a:schemeClr val="tx1"/>
                </a:solidFill>
              </a:rPr>
              <a:t>Preoperative Opioid Reduction</a:t>
            </a:r>
          </a:p>
        </p:txBody>
      </p:sp>
      <p:sp>
        <p:nvSpPr>
          <p:cNvPr id="3" name="Content Placeholder 2">
            <a:extLst>
              <a:ext uri="{FF2B5EF4-FFF2-40B4-BE49-F238E27FC236}">
                <a16:creationId xmlns:a16="http://schemas.microsoft.com/office/drawing/2014/main" id="{76569741-AF32-401E-AB59-D24876C566B0}"/>
              </a:ext>
            </a:extLst>
          </p:cNvPr>
          <p:cNvSpPr>
            <a:spLocks noGrp="1"/>
          </p:cNvSpPr>
          <p:nvPr>
            <p:ph idx="1"/>
          </p:nvPr>
        </p:nvSpPr>
        <p:spPr>
          <a:xfrm>
            <a:off x="2933700" y="2314413"/>
            <a:ext cx="8770571" cy="3651504"/>
          </a:xfrm>
        </p:spPr>
        <p:txBody>
          <a:bodyPr>
            <a:noAutofit/>
          </a:bodyPr>
          <a:lstStyle/>
          <a:p>
            <a:r>
              <a:rPr lang="en-US" sz="3200" dirty="0">
                <a:solidFill>
                  <a:schemeClr val="tx1"/>
                </a:solidFill>
              </a:rPr>
              <a:t>McAnally</a:t>
            </a:r>
            <a:r>
              <a:rPr lang="th-TH" sz="3200" dirty="0">
                <a:solidFill>
                  <a:schemeClr val="tx1"/>
                </a:solidFill>
              </a:rPr>
              <a:t> </a:t>
            </a:r>
            <a:r>
              <a:rPr lang="en-US" sz="3200" dirty="0">
                <a:solidFill>
                  <a:schemeClr val="tx1"/>
                </a:solidFill>
              </a:rPr>
              <a:t> proposed delaying elective</a:t>
            </a:r>
            <a:r>
              <a:rPr lang="th-TH" sz="3200" dirty="0">
                <a:solidFill>
                  <a:schemeClr val="tx1"/>
                </a:solidFill>
              </a:rPr>
              <a:t> </a:t>
            </a:r>
            <a:r>
              <a:rPr lang="en-US" sz="3200" dirty="0">
                <a:solidFill>
                  <a:schemeClr val="tx1"/>
                </a:solidFill>
              </a:rPr>
              <a:t>surgery when feasible for a 10- to 12-week multidisciplinary</a:t>
            </a:r>
            <a:r>
              <a:rPr lang="th-TH" sz="3200" dirty="0">
                <a:solidFill>
                  <a:schemeClr val="tx1"/>
                </a:solidFill>
              </a:rPr>
              <a:t> </a:t>
            </a:r>
            <a:r>
              <a:rPr lang="en-US" sz="3200" dirty="0">
                <a:solidFill>
                  <a:schemeClr val="tx1"/>
                </a:solidFill>
              </a:rPr>
              <a:t>preoperative optimization program for chronic pain</a:t>
            </a:r>
            <a:r>
              <a:rPr lang="th-TH" sz="3200" dirty="0">
                <a:solidFill>
                  <a:schemeClr val="tx1"/>
                </a:solidFill>
              </a:rPr>
              <a:t> </a:t>
            </a:r>
            <a:r>
              <a:rPr lang="en-US" sz="3200" dirty="0">
                <a:solidFill>
                  <a:schemeClr val="tx1"/>
                </a:solidFill>
              </a:rPr>
              <a:t>patients</a:t>
            </a:r>
            <a:endParaRPr lang="th-TH" sz="3200" dirty="0">
              <a:solidFill>
                <a:schemeClr val="tx1"/>
              </a:solidFill>
            </a:endParaRPr>
          </a:p>
          <a:p>
            <a:pPr lvl="1"/>
            <a:r>
              <a:rPr lang="en-US" sz="3200" dirty="0">
                <a:solidFill>
                  <a:schemeClr val="tx1"/>
                </a:solidFill>
              </a:rPr>
              <a:t>opioid reduction</a:t>
            </a:r>
          </a:p>
          <a:p>
            <a:pPr lvl="1"/>
            <a:r>
              <a:rPr lang="en-US" sz="3200" dirty="0">
                <a:solidFill>
                  <a:schemeClr val="tx1"/>
                </a:solidFill>
              </a:rPr>
              <a:t>reducing pain catastrophizing</a:t>
            </a:r>
            <a:endParaRPr lang="th-TH" sz="3200" dirty="0">
              <a:solidFill>
                <a:schemeClr val="tx1"/>
              </a:solidFill>
            </a:endParaRPr>
          </a:p>
          <a:p>
            <a:pPr lvl="1"/>
            <a:r>
              <a:rPr lang="en-US" sz="3200" dirty="0" err="1">
                <a:solidFill>
                  <a:schemeClr val="tx1"/>
                </a:solidFill>
              </a:rPr>
              <a:t>prehabilitation</a:t>
            </a:r>
            <a:endParaRPr lang="en-US" sz="3200" dirty="0">
              <a:solidFill>
                <a:schemeClr val="tx1"/>
              </a:solidFill>
            </a:endParaRPr>
          </a:p>
        </p:txBody>
      </p:sp>
    </p:spTree>
    <p:extLst>
      <p:ext uri="{BB962C8B-B14F-4D97-AF65-F5344CB8AC3E}">
        <p14:creationId xmlns:p14="http://schemas.microsoft.com/office/powerpoint/2010/main" val="4070766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1406B3-6AA8-4B7F-B40A-D029E118E7D5}"/>
              </a:ext>
            </a:extLst>
          </p:cNvPr>
          <p:cNvPicPr>
            <a:picLocks noChangeAspect="1"/>
          </p:cNvPicPr>
          <p:nvPr/>
        </p:nvPicPr>
        <p:blipFill rotWithShape="1">
          <a:blip r:embed="rId2"/>
          <a:srcRect l="11568" t="38588" r="52966" b="32938"/>
          <a:stretch/>
        </p:blipFill>
        <p:spPr>
          <a:xfrm>
            <a:off x="124723" y="1042261"/>
            <a:ext cx="11942553" cy="2696705"/>
          </a:xfrm>
          <a:prstGeom prst="rect">
            <a:avLst/>
          </a:prstGeom>
        </p:spPr>
      </p:pic>
      <p:sp>
        <p:nvSpPr>
          <p:cNvPr id="3" name="TextBox 2">
            <a:extLst>
              <a:ext uri="{FF2B5EF4-FFF2-40B4-BE49-F238E27FC236}">
                <a16:creationId xmlns:a16="http://schemas.microsoft.com/office/drawing/2014/main" id="{4DFC493A-CB1A-46CE-85C4-E33A72DF820B}"/>
              </a:ext>
            </a:extLst>
          </p:cNvPr>
          <p:cNvSpPr txBox="1"/>
          <p:nvPr/>
        </p:nvSpPr>
        <p:spPr>
          <a:xfrm>
            <a:off x="1193370" y="4430744"/>
            <a:ext cx="10197884" cy="1569660"/>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dirty="0"/>
              <a:t>Patients using opioids who successfully weaned had greater improvements in both disease specific and generic measures of health outcomes than patients who did not wean</a:t>
            </a:r>
          </a:p>
        </p:txBody>
      </p:sp>
    </p:spTree>
    <p:extLst>
      <p:ext uri="{BB962C8B-B14F-4D97-AF65-F5344CB8AC3E}">
        <p14:creationId xmlns:p14="http://schemas.microsoft.com/office/powerpoint/2010/main" val="550728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C50C-F8BE-44B4-966F-64ED4AA2BEF4}"/>
              </a:ext>
            </a:extLst>
          </p:cNvPr>
          <p:cNvSpPr>
            <a:spLocks noGrp="1"/>
          </p:cNvSpPr>
          <p:nvPr>
            <p:ph type="title"/>
          </p:nvPr>
        </p:nvSpPr>
        <p:spPr/>
        <p:txBody>
          <a:bodyPr/>
          <a:lstStyle/>
          <a:p>
            <a:r>
              <a:rPr lang="en-US" dirty="0">
                <a:solidFill>
                  <a:schemeClr val="tx1"/>
                </a:solidFill>
              </a:rPr>
              <a:t>Preoperative Opioid Reduction</a:t>
            </a:r>
          </a:p>
        </p:txBody>
      </p:sp>
      <p:sp>
        <p:nvSpPr>
          <p:cNvPr id="3" name="Content Placeholder 2">
            <a:extLst>
              <a:ext uri="{FF2B5EF4-FFF2-40B4-BE49-F238E27FC236}">
                <a16:creationId xmlns:a16="http://schemas.microsoft.com/office/drawing/2014/main" id="{76569741-AF32-401E-AB59-D24876C566B0}"/>
              </a:ext>
            </a:extLst>
          </p:cNvPr>
          <p:cNvSpPr>
            <a:spLocks noGrp="1"/>
          </p:cNvSpPr>
          <p:nvPr>
            <p:ph idx="1"/>
          </p:nvPr>
        </p:nvSpPr>
        <p:spPr/>
        <p:txBody>
          <a:bodyPr>
            <a:normAutofit/>
          </a:bodyPr>
          <a:lstStyle/>
          <a:p>
            <a:r>
              <a:rPr lang="en-US" sz="3200" dirty="0">
                <a:solidFill>
                  <a:schemeClr val="tx1"/>
                </a:solidFill>
              </a:rPr>
              <a:t>The data being limited to support preoperative tapering</a:t>
            </a:r>
            <a:r>
              <a:rPr lang="th-TH" sz="3200" dirty="0">
                <a:solidFill>
                  <a:schemeClr val="tx1"/>
                </a:solidFill>
              </a:rPr>
              <a:t> </a:t>
            </a:r>
          </a:p>
          <a:p>
            <a:r>
              <a:rPr lang="en-US" sz="3200" dirty="0">
                <a:solidFill>
                  <a:schemeClr val="tx1"/>
                </a:solidFill>
              </a:rPr>
              <a:t>Suggests weaning to the lowest effective</a:t>
            </a:r>
            <a:r>
              <a:rPr lang="th-TH" sz="3200" dirty="0">
                <a:solidFill>
                  <a:schemeClr val="tx1"/>
                </a:solidFill>
              </a:rPr>
              <a:t> </a:t>
            </a:r>
            <a:r>
              <a:rPr lang="en-US" sz="3200" dirty="0">
                <a:solidFill>
                  <a:schemeClr val="tx1"/>
                </a:solidFill>
              </a:rPr>
              <a:t>dose, depending on the patient’s underlying condition</a:t>
            </a:r>
          </a:p>
        </p:txBody>
      </p:sp>
    </p:spTree>
    <p:extLst>
      <p:ext uri="{BB962C8B-B14F-4D97-AF65-F5344CB8AC3E}">
        <p14:creationId xmlns:p14="http://schemas.microsoft.com/office/powerpoint/2010/main" val="63798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95D1-3FC2-40C5-A609-CC7C0C001CFE}"/>
              </a:ext>
            </a:extLst>
          </p:cNvPr>
          <p:cNvSpPr>
            <a:spLocks noGrp="1"/>
          </p:cNvSpPr>
          <p:nvPr>
            <p:ph type="title"/>
          </p:nvPr>
        </p:nvSpPr>
        <p:spPr>
          <a:xfrm>
            <a:off x="2158828" y="645837"/>
            <a:ext cx="9545443" cy="1560716"/>
          </a:xfrm>
        </p:spPr>
        <p:txBody>
          <a:bodyPr>
            <a:normAutofit/>
          </a:bodyPr>
          <a:lstStyle/>
          <a:p>
            <a:r>
              <a:rPr lang="en-US" dirty="0">
                <a:solidFill>
                  <a:schemeClr val="tx1"/>
                </a:solidFill>
              </a:rPr>
              <a:t>Day of Surgery Opioid Management</a:t>
            </a:r>
          </a:p>
        </p:txBody>
      </p:sp>
      <p:sp>
        <p:nvSpPr>
          <p:cNvPr id="3" name="Content Placeholder 2">
            <a:extLst>
              <a:ext uri="{FF2B5EF4-FFF2-40B4-BE49-F238E27FC236}">
                <a16:creationId xmlns:a16="http://schemas.microsoft.com/office/drawing/2014/main" id="{BF81141B-9612-4E0F-A337-D065126A8DB2}"/>
              </a:ext>
            </a:extLst>
          </p:cNvPr>
          <p:cNvSpPr>
            <a:spLocks noGrp="1"/>
          </p:cNvSpPr>
          <p:nvPr>
            <p:ph idx="1"/>
          </p:nvPr>
        </p:nvSpPr>
        <p:spPr/>
        <p:txBody>
          <a:bodyPr>
            <a:normAutofit/>
          </a:bodyPr>
          <a:lstStyle/>
          <a:p>
            <a:r>
              <a:rPr lang="en-US" sz="3200" dirty="0">
                <a:solidFill>
                  <a:schemeClr val="tx1"/>
                </a:solidFill>
              </a:rPr>
              <a:t>Expert consensus, recommends continuation of a patient’s typical dose of prescribed opioid on the morning of surgery with intraoperative analgesia sufficient to treat surgical pain</a:t>
            </a:r>
          </a:p>
        </p:txBody>
      </p:sp>
    </p:spTree>
    <p:extLst>
      <p:ext uri="{BB962C8B-B14F-4D97-AF65-F5344CB8AC3E}">
        <p14:creationId xmlns:p14="http://schemas.microsoft.com/office/powerpoint/2010/main" val="316333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B332-8ADE-4257-8BFA-EF3F4B13A0D7}"/>
              </a:ext>
            </a:extLst>
          </p:cNvPr>
          <p:cNvSpPr>
            <a:spLocks noGrp="1"/>
          </p:cNvSpPr>
          <p:nvPr>
            <p:ph type="title"/>
          </p:nvPr>
        </p:nvSpPr>
        <p:spPr/>
        <p:txBody>
          <a:bodyPr>
            <a:normAutofit/>
          </a:bodyPr>
          <a:lstStyle/>
          <a:p>
            <a:r>
              <a:rPr lang="en-US" sz="5400" b="1" dirty="0">
                <a:solidFill>
                  <a:schemeClr val="tx1"/>
                </a:solidFill>
              </a:rPr>
              <a:t>Introduction</a:t>
            </a:r>
          </a:p>
        </p:txBody>
      </p:sp>
      <p:sp>
        <p:nvSpPr>
          <p:cNvPr id="3" name="Content Placeholder 2">
            <a:extLst>
              <a:ext uri="{FF2B5EF4-FFF2-40B4-BE49-F238E27FC236}">
                <a16:creationId xmlns:a16="http://schemas.microsoft.com/office/drawing/2014/main" id="{4A37E945-D5F9-462F-8C95-21C16EAA2F43}"/>
              </a:ext>
            </a:extLst>
          </p:cNvPr>
          <p:cNvSpPr>
            <a:spLocks noGrp="1"/>
          </p:cNvSpPr>
          <p:nvPr>
            <p:ph idx="1"/>
          </p:nvPr>
        </p:nvSpPr>
        <p:spPr/>
        <p:txBody>
          <a:bodyPr>
            <a:normAutofit/>
          </a:bodyPr>
          <a:lstStyle/>
          <a:p>
            <a:r>
              <a:rPr lang="en-US" sz="3200" dirty="0">
                <a:solidFill>
                  <a:schemeClr val="tx1"/>
                </a:solidFill>
                <a:latin typeface="Calibri" panose="020F0502020204030204" pitchFamily="34" charset="0"/>
                <a:cs typeface="Calibri" panose="020F0502020204030204" pitchFamily="34" charset="0"/>
              </a:rPr>
              <a:t>Patients on preoperative opioids have a dose-dependent increased risk of poor surgical outcomes and adverse events related to opioid use in the perioperative period</a:t>
            </a:r>
          </a:p>
        </p:txBody>
      </p:sp>
      <p:pic>
        <p:nvPicPr>
          <p:cNvPr id="4" name="Picture 2" descr="Image result for opioid">
            <a:extLst>
              <a:ext uri="{FF2B5EF4-FFF2-40B4-BE49-F238E27FC236}">
                <a16:creationId xmlns:a16="http://schemas.microsoft.com/office/drawing/2014/main" id="{BE315570-18C5-47E8-8168-8FC86B46A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891" y="5138640"/>
            <a:ext cx="5072109" cy="1719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301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95D1-3FC2-40C5-A609-CC7C0C001CFE}"/>
              </a:ext>
            </a:extLst>
          </p:cNvPr>
          <p:cNvSpPr>
            <a:spLocks noGrp="1"/>
          </p:cNvSpPr>
          <p:nvPr>
            <p:ph type="title"/>
          </p:nvPr>
        </p:nvSpPr>
        <p:spPr>
          <a:xfrm>
            <a:off x="2526224" y="568345"/>
            <a:ext cx="9665776" cy="1560716"/>
          </a:xfrm>
        </p:spPr>
        <p:txBody>
          <a:bodyPr/>
          <a:lstStyle/>
          <a:p>
            <a:r>
              <a:rPr lang="en-US" dirty="0">
                <a:solidFill>
                  <a:schemeClr val="tx1"/>
                </a:solidFill>
              </a:rPr>
              <a:t>Day of Surgery Opioid Management</a:t>
            </a:r>
          </a:p>
        </p:txBody>
      </p:sp>
      <p:sp>
        <p:nvSpPr>
          <p:cNvPr id="3" name="Content Placeholder 2">
            <a:extLst>
              <a:ext uri="{FF2B5EF4-FFF2-40B4-BE49-F238E27FC236}">
                <a16:creationId xmlns:a16="http://schemas.microsoft.com/office/drawing/2014/main" id="{BF81141B-9612-4E0F-A337-D065126A8DB2}"/>
              </a:ext>
            </a:extLst>
          </p:cNvPr>
          <p:cNvSpPr>
            <a:spLocks noGrp="1"/>
          </p:cNvSpPr>
          <p:nvPr>
            <p:ph idx="1"/>
          </p:nvPr>
        </p:nvSpPr>
        <p:spPr/>
        <p:txBody>
          <a:bodyPr>
            <a:normAutofit/>
          </a:bodyPr>
          <a:lstStyle/>
          <a:p>
            <a:r>
              <a:rPr lang="en-US" sz="2800" dirty="0">
                <a:solidFill>
                  <a:schemeClr val="tx1"/>
                </a:solidFill>
              </a:rPr>
              <a:t>Opioid-free intraoperative analgesia is possible and most common when regional anesthesia is used </a:t>
            </a:r>
          </a:p>
          <a:p>
            <a:endParaRPr lang="en-US" sz="200" dirty="0">
              <a:solidFill>
                <a:schemeClr val="tx1"/>
              </a:solidFill>
            </a:endParaRPr>
          </a:p>
          <a:p>
            <a:r>
              <a:rPr lang="en-US" sz="2800" dirty="0">
                <a:solidFill>
                  <a:schemeClr val="tx1"/>
                </a:solidFill>
              </a:rPr>
              <a:t>Opioid-free intraoperative analgesia  also possible when multimodal protocols are used during general anesthesia</a:t>
            </a:r>
            <a:endParaRPr lang="th-TH" sz="2800" dirty="0">
              <a:solidFill>
                <a:schemeClr val="tx1"/>
              </a:solidFill>
            </a:endParaRPr>
          </a:p>
          <a:p>
            <a:endParaRPr lang="th-TH" sz="200" dirty="0">
              <a:solidFill>
                <a:schemeClr val="tx1"/>
              </a:solidFill>
            </a:endParaRPr>
          </a:p>
          <a:p>
            <a:r>
              <a:rPr lang="en-US" sz="2800" dirty="0">
                <a:solidFill>
                  <a:schemeClr val="tx1"/>
                </a:solidFill>
              </a:rPr>
              <a:t>General anesthesia can be avoided in many</a:t>
            </a:r>
            <a:r>
              <a:rPr lang="th-TH" sz="2800" dirty="0">
                <a:solidFill>
                  <a:schemeClr val="tx1"/>
                </a:solidFill>
              </a:rPr>
              <a:t> </a:t>
            </a:r>
            <a:r>
              <a:rPr lang="en-US" sz="2800" dirty="0">
                <a:solidFill>
                  <a:schemeClr val="tx1"/>
                </a:solidFill>
              </a:rPr>
              <a:t>surgeries in which effective regional anesthesia blocks are</a:t>
            </a:r>
            <a:r>
              <a:rPr lang="th-TH" sz="2800" dirty="0">
                <a:solidFill>
                  <a:schemeClr val="tx1"/>
                </a:solidFill>
              </a:rPr>
              <a:t> </a:t>
            </a:r>
            <a:r>
              <a:rPr lang="en-US" sz="2800" dirty="0">
                <a:solidFill>
                  <a:schemeClr val="tx1"/>
                </a:solidFill>
              </a:rPr>
              <a:t>sufficient</a:t>
            </a:r>
          </a:p>
        </p:txBody>
      </p:sp>
    </p:spTree>
    <p:extLst>
      <p:ext uri="{BB962C8B-B14F-4D97-AF65-F5344CB8AC3E}">
        <p14:creationId xmlns:p14="http://schemas.microsoft.com/office/powerpoint/2010/main" val="2881507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95D1-3FC2-40C5-A609-CC7C0C001CFE}"/>
              </a:ext>
            </a:extLst>
          </p:cNvPr>
          <p:cNvSpPr>
            <a:spLocks noGrp="1"/>
          </p:cNvSpPr>
          <p:nvPr>
            <p:ph type="title"/>
          </p:nvPr>
        </p:nvSpPr>
        <p:spPr>
          <a:xfrm>
            <a:off x="2262753" y="568345"/>
            <a:ext cx="10120393" cy="1560716"/>
          </a:xfrm>
        </p:spPr>
        <p:txBody>
          <a:bodyPr/>
          <a:lstStyle/>
          <a:p>
            <a:r>
              <a:rPr lang="en-US" dirty="0">
                <a:solidFill>
                  <a:schemeClr val="tx1"/>
                </a:solidFill>
              </a:rPr>
              <a:t>Day of Surgery Opioid Management</a:t>
            </a:r>
          </a:p>
        </p:txBody>
      </p:sp>
      <p:sp>
        <p:nvSpPr>
          <p:cNvPr id="3" name="Content Placeholder 2">
            <a:extLst>
              <a:ext uri="{FF2B5EF4-FFF2-40B4-BE49-F238E27FC236}">
                <a16:creationId xmlns:a16="http://schemas.microsoft.com/office/drawing/2014/main" id="{BF81141B-9612-4E0F-A337-D065126A8DB2}"/>
              </a:ext>
            </a:extLst>
          </p:cNvPr>
          <p:cNvSpPr>
            <a:spLocks noGrp="1"/>
          </p:cNvSpPr>
          <p:nvPr>
            <p:ph idx="1"/>
          </p:nvPr>
        </p:nvSpPr>
        <p:spPr/>
        <p:txBody>
          <a:bodyPr>
            <a:normAutofit/>
          </a:bodyPr>
          <a:lstStyle/>
          <a:p>
            <a:r>
              <a:rPr lang="en-US" sz="3200" dirty="0">
                <a:solidFill>
                  <a:schemeClr val="tx1"/>
                </a:solidFill>
              </a:rPr>
              <a:t>It is our conclusion that opioid-free intraoperative management is feasible and we suggest that it may be appropriate </a:t>
            </a:r>
          </a:p>
          <a:p>
            <a:endParaRPr lang="en-US" sz="3200" dirty="0">
              <a:solidFill>
                <a:schemeClr val="tx1"/>
              </a:solidFill>
            </a:endParaRPr>
          </a:p>
          <a:p>
            <a:r>
              <a:rPr lang="en-US" sz="3200" dirty="0">
                <a:solidFill>
                  <a:schemeClr val="tx1"/>
                </a:solidFill>
              </a:rPr>
              <a:t>However, there are insufficient data to recommend it</a:t>
            </a:r>
          </a:p>
        </p:txBody>
      </p:sp>
    </p:spTree>
    <p:extLst>
      <p:ext uri="{BB962C8B-B14F-4D97-AF65-F5344CB8AC3E}">
        <p14:creationId xmlns:p14="http://schemas.microsoft.com/office/powerpoint/2010/main" val="2267612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C2C0-5708-499B-B6A1-8F629A6FD641}"/>
              </a:ext>
            </a:extLst>
          </p:cNvPr>
          <p:cNvSpPr>
            <a:spLocks noGrp="1"/>
          </p:cNvSpPr>
          <p:nvPr>
            <p:ph type="title"/>
          </p:nvPr>
        </p:nvSpPr>
        <p:spPr>
          <a:xfrm>
            <a:off x="2510725" y="568345"/>
            <a:ext cx="9422969" cy="1560716"/>
          </a:xfrm>
        </p:spPr>
        <p:txBody>
          <a:bodyPr/>
          <a:lstStyle/>
          <a:p>
            <a:r>
              <a:rPr lang="en-US" dirty="0">
                <a:solidFill>
                  <a:schemeClr val="tx1"/>
                </a:solidFill>
              </a:rPr>
              <a:t>Postoperative Opioid Management</a:t>
            </a:r>
          </a:p>
        </p:txBody>
      </p:sp>
      <p:sp>
        <p:nvSpPr>
          <p:cNvPr id="3" name="Content Placeholder 2">
            <a:extLst>
              <a:ext uri="{FF2B5EF4-FFF2-40B4-BE49-F238E27FC236}">
                <a16:creationId xmlns:a16="http://schemas.microsoft.com/office/drawing/2014/main" id="{459B027E-1406-4D3B-9B07-E413BE3C3C16}"/>
              </a:ext>
            </a:extLst>
          </p:cNvPr>
          <p:cNvSpPr>
            <a:spLocks noGrp="1"/>
          </p:cNvSpPr>
          <p:nvPr>
            <p:ph idx="1"/>
          </p:nvPr>
        </p:nvSpPr>
        <p:spPr/>
        <p:txBody>
          <a:bodyPr>
            <a:normAutofit lnSpcReduction="10000"/>
          </a:bodyPr>
          <a:lstStyle/>
          <a:p>
            <a:r>
              <a:rPr lang="en-US" sz="3200" dirty="0">
                <a:solidFill>
                  <a:schemeClr val="tx1"/>
                </a:solidFill>
              </a:rPr>
              <a:t>Expert consensuses universally recommend opioid-sparing</a:t>
            </a:r>
            <a:r>
              <a:rPr lang="th-TH" sz="3200" dirty="0">
                <a:solidFill>
                  <a:schemeClr val="tx1"/>
                </a:solidFill>
              </a:rPr>
              <a:t> </a:t>
            </a:r>
            <a:r>
              <a:rPr lang="en-US" sz="3200" dirty="0">
                <a:solidFill>
                  <a:schemeClr val="tx1"/>
                </a:solidFill>
              </a:rPr>
              <a:t>techniques</a:t>
            </a:r>
          </a:p>
          <a:p>
            <a:endParaRPr lang="en-US" sz="1600" dirty="0">
              <a:solidFill>
                <a:schemeClr val="tx1"/>
              </a:solidFill>
            </a:endParaRPr>
          </a:p>
          <a:p>
            <a:r>
              <a:rPr lang="en-US" sz="3200" dirty="0">
                <a:solidFill>
                  <a:schemeClr val="tx1"/>
                </a:solidFill>
              </a:rPr>
              <a:t>In an opioid-tolerant patient, the goal may be even more important to limit postoperative opioid escalation and associated increased incidence of opioid-related adverse events</a:t>
            </a:r>
          </a:p>
          <a:p>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449074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B027E-1406-4D3B-9B07-E413BE3C3C16}"/>
              </a:ext>
            </a:extLst>
          </p:cNvPr>
          <p:cNvSpPr>
            <a:spLocks noGrp="1"/>
          </p:cNvSpPr>
          <p:nvPr>
            <p:ph idx="1"/>
          </p:nvPr>
        </p:nvSpPr>
        <p:spPr/>
        <p:txBody>
          <a:bodyPr>
            <a:normAutofit/>
          </a:bodyPr>
          <a:lstStyle/>
          <a:p>
            <a:r>
              <a:rPr lang="en-US" sz="3200" dirty="0">
                <a:solidFill>
                  <a:schemeClr val="tx1"/>
                </a:solidFill>
              </a:rPr>
              <a:t>A multimodal analgesic approach may decrease or slow opioid dose escalation reduce the incidence of adverse events  and allow more patients to wean off opioids in the postoperative period</a:t>
            </a:r>
          </a:p>
          <a:p>
            <a:endParaRPr lang="en-US" sz="3200" dirty="0"/>
          </a:p>
        </p:txBody>
      </p:sp>
      <p:sp>
        <p:nvSpPr>
          <p:cNvPr id="6" name="Title 1">
            <a:extLst>
              <a:ext uri="{FF2B5EF4-FFF2-40B4-BE49-F238E27FC236}">
                <a16:creationId xmlns:a16="http://schemas.microsoft.com/office/drawing/2014/main" id="{376FCD67-83AE-4F36-BCCD-032CA646A597}"/>
              </a:ext>
            </a:extLst>
          </p:cNvPr>
          <p:cNvSpPr>
            <a:spLocks noGrp="1"/>
          </p:cNvSpPr>
          <p:nvPr>
            <p:ph type="title"/>
          </p:nvPr>
        </p:nvSpPr>
        <p:spPr>
          <a:xfrm>
            <a:off x="2510725" y="568345"/>
            <a:ext cx="9422969" cy="1560716"/>
          </a:xfrm>
        </p:spPr>
        <p:txBody>
          <a:bodyPr/>
          <a:lstStyle/>
          <a:p>
            <a:r>
              <a:rPr lang="en-US" dirty="0">
                <a:solidFill>
                  <a:schemeClr val="tx1"/>
                </a:solidFill>
              </a:rPr>
              <a:t>Postoperative Opioid Management</a:t>
            </a:r>
          </a:p>
        </p:txBody>
      </p:sp>
    </p:spTree>
    <p:extLst>
      <p:ext uri="{BB962C8B-B14F-4D97-AF65-F5344CB8AC3E}">
        <p14:creationId xmlns:p14="http://schemas.microsoft.com/office/powerpoint/2010/main" val="790174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B027E-1406-4D3B-9B07-E413BE3C3C16}"/>
              </a:ext>
            </a:extLst>
          </p:cNvPr>
          <p:cNvSpPr>
            <a:spLocks noGrp="1"/>
          </p:cNvSpPr>
          <p:nvPr>
            <p:ph idx="1"/>
          </p:nvPr>
        </p:nvSpPr>
        <p:spPr/>
        <p:txBody>
          <a:bodyPr>
            <a:normAutofit/>
          </a:bodyPr>
          <a:lstStyle/>
          <a:p>
            <a:r>
              <a:rPr lang="en-US" sz="3200" dirty="0">
                <a:solidFill>
                  <a:schemeClr val="tx1"/>
                </a:solidFill>
              </a:rPr>
              <a:t>In patients on preoperative opioids, there is a balance between adequate pain relief and avoidance of opioid-related adverse events, and recovery should be closely monitored, especially given the potential for high opioid requirements (as high as 3- to 4-fold over opioid-naïve patients)</a:t>
            </a:r>
          </a:p>
        </p:txBody>
      </p:sp>
      <p:sp>
        <p:nvSpPr>
          <p:cNvPr id="6" name="Title 1">
            <a:extLst>
              <a:ext uri="{FF2B5EF4-FFF2-40B4-BE49-F238E27FC236}">
                <a16:creationId xmlns:a16="http://schemas.microsoft.com/office/drawing/2014/main" id="{813A564D-496F-435F-903F-90B37BDE3BE1}"/>
              </a:ext>
            </a:extLst>
          </p:cNvPr>
          <p:cNvSpPr>
            <a:spLocks noGrp="1"/>
          </p:cNvSpPr>
          <p:nvPr>
            <p:ph type="title"/>
          </p:nvPr>
        </p:nvSpPr>
        <p:spPr>
          <a:xfrm>
            <a:off x="2510725" y="568345"/>
            <a:ext cx="9422969" cy="1560716"/>
          </a:xfrm>
        </p:spPr>
        <p:txBody>
          <a:bodyPr/>
          <a:lstStyle/>
          <a:p>
            <a:r>
              <a:rPr lang="en-US" dirty="0">
                <a:solidFill>
                  <a:schemeClr val="tx1"/>
                </a:solidFill>
              </a:rPr>
              <a:t>Postoperative Opioid Management</a:t>
            </a:r>
          </a:p>
        </p:txBody>
      </p:sp>
    </p:spTree>
    <p:extLst>
      <p:ext uri="{BB962C8B-B14F-4D97-AF65-F5344CB8AC3E}">
        <p14:creationId xmlns:p14="http://schemas.microsoft.com/office/powerpoint/2010/main" val="2325403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B027E-1406-4D3B-9B07-E413BE3C3C16}"/>
              </a:ext>
            </a:extLst>
          </p:cNvPr>
          <p:cNvSpPr>
            <a:spLocks noGrp="1"/>
          </p:cNvSpPr>
          <p:nvPr>
            <p:ph idx="1"/>
          </p:nvPr>
        </p:nvSpPr>
        <p:spPr/>
        <p:txBody>
          <a:bodyPr>
            <a:normAutofit/>
          </a:bodyPr>
          <a:lstStyle/>
          <a:p>
            <a:r>
              <a:rPr lang="en-US" sz="3200" dirty="0">
                <a:solidFill>
                  <a:schemeClr val="tx1"/>
                </a:solidFill>
              </a:rPr>
              <a:t>Patients on opioids have increased overall risk for suffering if undertreated, and of adverse events if overtreated</a:t>
            </a:r>
          </a:p>
          <a:p>
            <a:endParaRPr lang="en-US" sz="3200" dirty="0">
              <a:solidFill>
                <a:schemeClr val="tx1"/>
              </a:solidFill>
            </a:endParaRPr>
          </a:p>
        </p:txBody>
      </p:sp>
      <p:sp>
        <p:nvSpPr>
          <p:cNvPr id="6" name="Title 1">
            <a:extLst>
              <a:ext uri="{FF2B5EF4-FFF2-40B4-BE49-F238E27FC236}">
                <a16:creationId xmlns:a16="http://schemas.microsoft.com/office/drawing/2014/main" id="{18CEB944-F216-4C1A-9031-7A3FED6CC6F7}"/>
              </a:ext>
            </a:extLst>
          </p:cNvPr>
          <p:cNvSpPr>
            <a:spLocks noGrp="1"/>
          </p:cNvSpPr>
          <p:nvPr>
            <p:ph type="title"/>
          </p:nvPr>
        </p:nvSpPr>
        <p:spPr>
          <a:xfrm>
            <a:off x="2510725" y="568345"/>
            <a:ext cx="9422969" cy="1560716"/>
          </a:xfrm>
        </p:spPr>
        <p:txBody>
          <a:bodyPr/>
          <a:lstStyle/>
          <a:p>
            <a:r>
              <a:rPr lang="en-US" dirty="0">
                <a:solidFill>
                  <a:schemeClr val="tx1"/>
                </a:solidFill>
              </a:rPr>
              <a:t>Postoperative Opioid Management</a:t>
            </a:r>
          </a:p>
        </p:txBody>
      </p:sp>
    </p:spTree>
    <p:extLst>
      <p:ext uri="{BB962C8B-B14F-4D97-AF65-F5344CB8AC3E}">
        <p14:creationId xmlns:p14="http://schemas.microsoft.com/office/powerpoint/2010/main" val="237285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B027E-1406-4D3B-9B07-E413BE3C3C16}"/>
              </a:ext>
            </a:extLst>
          </p:cNvPr>
          <p:cNvSpPr>
            <a:spLocks noGrp="1"/>
          </p:cNvSpPr>
          <p:nvPr>
            <p:ph idx="1"/>
          </p:nvPr>
        </p:nvSpPr>
        <p:spPr/>
        <p:txBody>
          <a:bodyPr>
            <a:normAutofit fontScale="92500" lnSpcReduction="20000"/>
          </a:bodyPr>
          <a:lstStyle/>
          <a:p>
            <a:r>
              <a:rPr lang="en-US" sz="3200" dirty="0">
                <a:solidFill>
                  <a:schemeClr val="tx1"/>
                </a:solidFill>
              </a:rPr>
              <a:t>Patients of low-socioeconomic status lack resources and access to medical care, increasing the risk of prolonged use of opioids and opioid-related adverse events</a:t>
            </a:r>
          </a:p>
          <a:p>
            <a:endParaRPr lang="en-US" sz="1700" dirty="0">
              <a:solidFill>
                <a:schemeClr val="tx1"/>
              </a:solidFill>
            </a:endParaRPr>
          </a:p>
          <a:p>
            <a:r>
              <a:rPr lang="en-US" sz="3200" dirty="0">
                <a:solidFill>
                  <a:schemeClr val="tx1"/>
                </a:solidFill>
              </a:rPr>
              <a:t>Transitional pathways should consider the continuum of care to ensure long-term safety and optimal outcomes especially for this group of patients</a:t>
            </a:r>
          </a:p>
        </p:txBody>
      </p:sp>
      <p:sp>
        <p:nvSpPr>
          <p:cNvPr id="6" name="Title 1">
            <a:extLst>
              <a:ext uri="{FF2B5EF4-FFF2-40B4-BE49-F238E27FC236}">
                <a16:creationId xmlns:a16="http://schemas.microsoft.com/office/drawing/2014/main" id="{E5AAF444-0A8A-4630-9477-FF96469F04EE}"/>
              </a:ext>
            </a:extLst>
          </p:cNvPr>
          <p:cNvSpPr>
            <a:spLocks noGrp="1"/>
          </p:cNvSpPr>
          <p:nvPr>
            <p:ph type="title"/>
          </p:nvPr>
        </p:nvSpPr>
        <p:spPr>
          <a:xfrm>
            <a:off x="2510725" y="568345"/>
            <a:ext cx="9422969" cy="1560716"/>
          </a:xfrm>
        </p:spPr>
        <p:txBody>
          <a:bodyPr/>
          <a:lstStyle/>
          <a:p>
            <a:r>
              <a:rPr lang="en-US" dirty="0">
                <a:solidFill>
                  <a:schemeClr val="tx1"/>
                </a:solidFill>
              </a:rPr>
              <a:t>Postoperative Opioid Management</a:t>
            </a:r>
          </a:p>
        </p:txBody>
      </p:sp>
    </p:spTree>
    <p:extLst>
      <p:ext uri="{BB962C8B-B14F-4D97-AF65-F5344CB8AC3E}">
        <p14:creationId xmlns:p14="http://schemas.microsoft.com/office/powerpoint/2010/main" val="16542522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B027E-1406-4D3B-9B07-E413BE3C3C16}"/>
              </a:ext>
            </a:extLst>
          </p:cNvPr>
          <p:cNvSpPr>
            <a:spLocks noGrp="1"/>
          </p:cNvSpPr>
          <p:nvPr>
            <p:ph idx="1"/>
          </p:nvPr>
        </p:nvSpPr>
        <p:spPr/>
        <p:txBody>
          <a:bodyPr>
            <a:normAutofit/>
          </a:bodyPr>
          <a:lstStyle/>
          <a:p>
            <a:r>
              <a:rPr lang="en-US" sz="3200" dirty="0">
                <a:solidFill>
                  <a:schemeClr val="tx1"/>
                </a:solidFill>
              </a:rPr>
              <a:t>Postoperative</a:t>
            </a:r>
            <a:r>
              <a:rPr lang="th-TH" sz="3200" dirty="0">
                <a:solidFill>
                  <a:schemeClr val="tx1"/>
                </a:solidFill>
              </a:rPr>
              <a:t> </a:t>
            </a:r>
            <a:r>
              <a:rPr lang="en-US" sz="3200" dirty="0">
                <a:solidFill>
                  <a:schemeClr val="tx1"/>
                </a:solidFill>
              </a:rPr>
              <a:t>prescribing should provide sufficient pain medication to</a:t>
            </a:r>
            <a:r>
              <a:rPr lang="th-TH" sz="3200" dirty="0">
                <a:solidFill>
                  <a:schemeClr val="tx1"/>
                </a:solidFill>
              </a:rPr>
              <a:t> </a:t>
            </a:r>
            <a:r>
              <a:rPr lang="en-US" sz="3200" dirty="0">
                <a:solidFill>
                  <a:schemeClr val="tx1"/>
                </a:solidFill>
              </a:rPr>
              <a:t>allow for functional recovery for the duration of severe pain</a:t>
            </a:r>
            <a:r>
              <a:rPr lang="th-TH" sz="3200" dirty="0">
                <a:solidFill>
                  <a:schemeClr val="tx1"/>
                </a:solidFill>
              </a:rPr>
              <a:t> </a:t>
            </a:r>
            <a:r>
              <a:rPr lang="en-US" sz="3200" dirty="0">
                <a:solidFill>
                  <a:schemeClr val="tx1"/>
                </a:solidFill>
              </a:rPr>
              <a:t>expected for the surgical type</a:t>
            </a:r>
          </a:p>
        </p:txBody>
      </p:sp>
      <p:sp>
        <p:nvSpPr>
          <p:cNvPr id="6" name="Title 1">
            <a:extLst>
              <a:ext uri="{FF2B5EF4-FFF2-40B4-BE49-F238E27FC236}">
                <a16:creationId xmlns:a16="http://schemas.microsoft.com/office/drawing/2014/main" id="{EB00F979-473C-4226-AC01-9E99F9C938BC}"/>
              </a:ext>
            </a:extLst>
          </p:cNvPr>
          <p:cNvSpPr>
            <a:spLocks noGrp="1"/>
          </p:cNvSpPr>
          <p:nvPr>
            <p:ph type="title"/>
          </p:nvPr>
        </p:nvSpPr>
        <p:spPr>
          <a:xfrm>
            <a:off x="2510725" y="568345"/>
            <a:ext cx="9422969" cy="1560716"/>
          </a:xfrm>
        </p:spPr>
        <p:txBody>
          <a:bodyPr/>
          <a:lstStyle/>
          <a:p>
            <a:r>
              <a:rPr lang="en-US" dirty="0">
                <a:solidFill>
                  <a:schemeClr val="tx1"/>
                </a:solidFill>
              </a:rPr>
              <a:t>Postoperative Opioid Management</a:t>
            </a:r>
          </a:p>
        </p:txBody>
      </p:sp>
    </p:spTree>
    <p:extLst>
      <p:ext uri="{BB962C8B-B14F-4D97-AF65-F5344CB8AC3E}">
        <p14:creationId xmlns:p14="http://schemas.microsoft.com/office/powerpoint/2010/main" val="1590089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B027E-1406-4D3B-9B07-E413BE3C3C16}"/>
              </a:ext>
            </a:extLst>
          </p:cNvPr>
          <p:cNvSpPr>
            <a:spLocks noGrp="1"/>
          </p:cNvSpPr>
          <p:nvPr>
            <p:ph idx="1"/>
          </p:nvPr>
        </p:nvSpPr>
        <p:spPr/>
        <p:txBody>
          <a:bodyPr>
            <a:normAutofit/>
          </a:bodyPr>
          <a:lstStyle/>
          <a:p>
            <a:r>
              <a:rPr lang="en-US" sz="3200" dirty="0">
                <a:solidFill>
                  <a:schemeClr val="tx1"/>
                </a:solidFill>
              </a:rPr>
              <a:t>Emphasis on function first, and</a:t>
            </a:r>
            <a:r>
              <a:rPr lang="th-TH" sz="3200" dirty="0">
                <a:solidFill>
                  <a:schemeClr val="tx1"/>
                </a:solidFill>
              </a:rPr>
              <a:t> </a:t>
            </a:r>
            <a:r>
              <a:rPr lang="en-US" sz="3200" dirty="0">
                <a:solidFill>
                  <a:schemeClr val="tx1"/>
                </a:solidFill>
              </a:rPr>
              <a:t>opioids last</a:t>
            </a:r>
            <a:endParaRPr lang="th-TH" sz="3200" dirty="0">
              <a:solidFill>
                <a:schemeClr val="tx1"/>
              </a:solidFill>
            </a:endParaRPr>
          </a:p>
          <a:p>
            <a:endParaRPr lang="th-TH" sz="3200" dirty="0">
              <a:solidFill>
                <a:schemeClr val="tx1"/>
              </a:solidFill>
            </a:endParaRPr>
          </a:p>
          <a:p>
            <a:r>
              <a:rPr lang="en-US" sz="3200" dirty="0">
                <a:solidFill>
                  <a:schemeClr val="tx1"/>
                </a:solidFill>
              </a:rPr>
              <a:t>A strategy to treat acute postoperative</a:t>
            </a:r>
            <a:r>
              <a:rPr lang="th-TH" sz="3200" dirty="0">
                <a:solidFill>
                  <a:schemeClr val="tx1"/>
                </a:solidFill>
              </a:rPr>
              <a:t> </a:t>
            </a:r>
            <a:r>
              <a:rPr lang="en-US" sz="3200" dirty="0">
                <a:solidFill>
                  <a:schemeClr val="tx1"/>
                </a:solidFill>
              </a:rPr>
              <a:t>pain ideally maximizes nonopioid medications and nonmedication options before, or at least concurrent with, prescribing opioids</a:t>
            </a:r>
          </a:p>
        </p:txBody>
      </p:sp>
      <p:sp>
        <p:nvSpPr>
          <p:cNvPr id="6" name="Title 1">
            <a:extLst>
              <a:ext uri="{FF2B5EF4-FFF2-40B4-BE49-F238E27FC236}">
                <a16:creationId xmlns:a16="http://schemas.microsoft.com/office/drawing/2014/main" id="{C9146530-2DF4-4064-88CB-1D7FD164E274}"/>
              </a:ext>
            </a:extLst>
          </p:cNvPr>
          <p:cNvSpPr>
            <a:spLocks noGrp="1"/>
          </p:cNvSpPr>
          <p:nvPr>
            <p:ph type="title"/>
          </p:nvPr>
        </p:nvSpPr>
        <p:spPr>
          <a:xfrm>
            <a:off x="2510725" y="568345"/>
            <a:ext cx="9422969" cy="1560716"/>
          </a:xfrm>
        </p:spPr>
        <p:txBody>
          <a:bodyPr/>
          <a:lstStyle/>
          <a:p>
            <a:r>
              <a:rPr lang="en-US" dirty="0">
                <a:solidFill>
                  <a:schemeClr val="tx1"/>
                </a:solidFill>
              </a:rPr>
              <a:t>Postoperative Opioid Management</a:t>
            </a:r>
          </a:p>
        </p:txBody>
      </p:sp>
    </p:spTree>
    <p:extLst>
      <p:ext uri="{BB962C8B-B14F-4D97-AF65-F5344CB8AC3E}">
        <p14:creationId xmlns:p14="http://schemas.microsoft.com/office/powerpoint/2010/main" val="2890448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268A5-A4CB-42F4-A9A6-4E5A45EA80CB}"/>
              </a:ext>
            </a:extLst>
          </p:cNvPr>
          <p:cNvSpPr>
            <a:spLocks noGrp="1"/>
          </p:cNvSpPr>
          <p:nvPr>
            <p:ph idx="1"/>
          </p:nvPr>
        </p:nvSpPr>
        <p:spPr>
          <a:xfrm>
            <a:off x="2309248" y="2438400"/>
            <a:ext cx="9395024" cy="4163878"/>
          </a:xfrm>
        </p:spPr>
        <p:txBody>
          <a:bodyPr>
            <a:normAutofit/>
          </a:bodyPr>
          <a:lstStyle/>
          <a:p>
            <a:r>
              <a:rPr lang="en-US" sz="2800" dirty="0">
                <a:solidFill>
                  <a:schemeClr val="tx1"/>
                </a:solidFill>
              </a:rPr>
              <a:t>Recommend the lowest effective opioid</a:t>
            </a:r>
            <a:r>
              <a:rPr lang="th-TH" sz="2800" dirty="0">
                <a:solidFill>
                  <a:schemeClr val="tx1"/>
                </a:solidFill>
              </a:rPr>
              <a:t> </a:t>
            </a:r>
            <a:r>
              <a:rPr lang="en-US" sz="2800" dirty="0">
                <a:solidFill>
                  <a:schemeClr val="tx1"/>
                </a:solidFill>
              </a:rPr>
              <a:t>dose for the shortest duration in the postoperative period</a:t>
            </a:r>
          </a:p>
          <a:p>
            <a:endParaRPr lang="en-US" sz="500" dirty="0">
              <a:solidFill>
                <a:schemeClr val="tx1"/>
              </a:solidFill>
            </a:endParaRPr>
          </a:p>
          <a:p>
            <a:r>
              <a:rPr lang="en-US" sz="2800" dirty="0">
                <a:solidFill>
                  <a:schemeClr val="tx1"/>
                </a:solidFill>
              </a:rPr>
              <a:t>While short-term dose escalation is reasonable to treat perioperative pain, we recommend avoiding persistent escalation of chronic doses of opioids</a:t>
            </a:r>
          </a:p>
          <a:p>
            <a:endParaRPr lang="en-US" sz="500" dirty="0">
              <a:solidFill>
                <a:schemeClr val="tx1"/>
              </a:solidFill>
            </a:endParaRPr>
          </a:p>
          <a:p>
            <a:r>
              <a:rPr lang="en-US" sz="2800" dirty="0" err="1">
                <a:solidFill>
                  <a:schemeClr val="tx1"/>
                </a:solidFill>
              </a:rPr>
              <a:t>Deescalation</a:t>
            </a:r>
            <a:r>
              <a:rPr lang="en-US" sz="3600" dirty="0">
                <a:solidFill>
                  <a:schemeClr val="tx1"/>
                </a:solidFill>
              </a:rPr>
              <a:t> </a:t>
            </a:r>
            <a:r>
              <a:rPr lang="en-US" sz="2800" dirty="0">
                <a:solidFill>
                  <a:schemeClr val="tx1"/>
                </a:solidFill>
              </a:rPr>
              <a:t>and cessation of opioids when appropriate should be planned</a:t>
            </a:r>
          </a:p>
        </p:txBody>
      </p:sp>
      <p:sp>
        <p:nvSpPr>
          <p:cNvPr id="6" name="Title 1">
            <a:extLst>
              <a:ext uri="{FF2B5EF4-FFF2-40B4-BE49-F238E27FC236}">
                <a16:creationId xmlns:a16="http://schemas.microsoft.com/office/drawing/2014/main" id="{B6837341-CDAB-4BDC-9577-A0A833A2F424}"/>
              </a:ext>
            </a:extLst>
          </p:cNvPr>
          <p:cNvSpPr>
            <a:spLocks noGrp="1"/>
          </p:cNvSpPr>
          <p:nvPr>
            <p:ph type="title"/>
          </p:nvPr>
        </p:nvSpPr>
        <p:spPr>
          <a:xfrm>
            <a:off x="2510725" y="568345"/>
            <a:ext cx="9422969" cy="1560716"/>
          </a:xfrm>
        </p:spPr>
        <p:txBody>
          <a:bodyPr/>
          <a:lstStyle/>
          <a:p>
            <a:r>
              <a:rPr lang="en-US" dirty="0">
                <a:solidFill>
                  <a:schemeClr val="tx1"/>
                </a:solidFill>
              </a:rPr>
              <a:t>Postoperative Opioid Management</a:t>
            </a:r>
          </a:p>
        </p:txBody>
      </p:sp>
    </p:spTree>
    <p:extLst>
      <p:ext uri="{BB962C8B-B14F-4D97-AF65-F5344CB8AC3E}">
        <p14:creationId xmlns:p14="http://schemas.microsoft.com/office/powerpoint/2010/main" val="238011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B332-8ADE-4257-8BFA-EF3F4B13A0D7}"/>
              </a:ext>
            </a:extLst>
          </p:cNvPr>
          <p:cNvSpPr>
            <a:spLocks noGrp="1"/>
          </p:cNvSpPr>
          <p:nvPr>
            <p:ph type="title"/>
          </p:nvPr>
        </p:nvSpPr>
        <p:spPr/>
        <p:txBody>
          <a:bodyPr>
            <a:normAutofit/>
          </a:bodyPr>
          <a:lstStyle/>
          <a:p>
            <a:r>
              <a:rPr lang="en-US" sz="5400" b="1" dirty="0">
                <a:solidFill>
                  <a:schemeClr val="tx1"/>
                </a:solidFill>
              </a:rPr>
              <a:t>Introduction</a:t>
            </a:r>
          </a:p>
        </p:txBody>
      </p:sp>
      <p:sp>
        <p:nvSpPr>
          <p:cNvPr id="3" name="Content Placeholder 2">
            <a:extLst>
              <a:ext uri="{FF2B5EF4-FFF2-40B4-BE49-F238E27FC236}">
                <a16:creationId xmlns:a16="http://schemas.microsoft.com/office/drawing/2014/main" id="{4A37E945-D5F9-462F-8C95-21C16EAA2F43}"/>
              </a:ext>
            </a:extLst>
          </p:cNvPr>
          <p:cNvSpPr>
            <a:spLocks noGrp="1"/>
          </p:cNvSpPr>
          <p:nvPr>
            <p:ph idx="1"/>
          </p:nvPr>
        </p:nvSpPr>
        <p:spPr/>
        <p:txBody>
          <a:bodyPr>
            <a:normAutofit/>
          </a:bodyPr>
          <a:lstStyle/>
          <a:p>
            <a:r>
              <a:rPr lang="en-US" sz="3200" dirty="0">
                <a:solidFill>
                  <a:schemeClr val="tx1"/>
                </a:solidFill>
                <a:latin typeface="Calibri" panose="020F0502020204030204" pitchFamily="34" charset="0"/>
                <a:cs typeface="Calibri" panose="020F0502020204030204" pitchFamily="34" charset="0"/>
              </a:rPr>
              <a:t>Opioid-induced respiratory depression occurs in 0.15%–1.1% of all surgical patients</a:t>
            </a:r>
          </a:p>
          <a:p>
            <a:endParaRPr lang="th-TH" sz="3200" dirty="0">
              <a:solidFill>
                <a:schemeClr val="tx1"/>
              </a:solidFill>
              <a:latin typeface="Calibri" panose="020F0502020204030204" pitchFamily="34" charset="0"/>
              <a:cs typeface="Calibri" panose="020F0502020204030204" pitchFamily="34" charset="0"/>
            </a:endParaRPr>
          </a:p>
          <a:p>
            <a:r>
              <a:rPr lang="en-US" sz="3200" dirty="0">
                <a:solidFill>
                  <a:schemeClr val="tx1"/>
                </a:solidFill>
                <a:latin typeface="Calibri" panose="020F0502020204030204" pitchFamily="34" charset="0"/>
                <a:cs typeface="Calibri" panose="020F0502020204030204" pitchFamily="34" charset="0"/>
              </a:rPr>
              <a:t>It is increased 3-fold in opioid-dependent patients</a:t>
            </a:r>
          </a:p>
        </p:txBody>
      </p:sp>
    </p:spTree>
    <p:extLst>
      <p:ext uri="{BB962C8B-B14F-4D97-AF65-F5344CB8AC3E}">
        <p14:creationId xmlns:p14="http://schemas.microsoft.com/office/powerpoint/2010/main" val="1941611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3B8B-FA66-4C8F-841F-5349C14141C8}"/>
              </a:ext>
            </a:extLst>
          </p:cNvPr>
          <p:cNvSpPr>
            <a:spLocks noGrp="1"/>
          </p:cNvSpPr>
          <p:nvPr>
            <p:ph type="title"/>
          </p:nvPr>
        </p:nvSpPr>
        <p:spPr/>
        <p:txBody>
          <a:bodyPr/>
          <a:lstStyle/>
          <a:p>
            <a:r>
              <a:rPr lang="en-US" dirty="0">
                <a:solidFill>
                  <a:schemeClr val="tx1"/>
                </a:solidFill>
              </a:rPr>
              <a:t>Discharge Prescriptions and Opioid Taper</a:t>
            </a:r>
          </a:p>
        </p:txBody>
      </p:sp>
      <p:sp>
        <p:nvSpPr>
          <p:cNvPr id="3" name="Content Placeholder 2">
            <a:extLst>
              <a:ext uri="{FF2B5EF4-FFF2-40B4-BE49-F238E27FC236}">
                <a16:creationId xmlns:a16="http://schemas.microsoft.com/office/drawing/2014/main" id="{F18955FB-3198-49FA-9D15-97BAB3FB5C4D}"/>
              </a:ext>
            </a:extLst>
          </p:cNvPr>
          <p:cNvSpPr>
            <a:spLocks noGrp="1"/>
          </p:cNvSpPr>
          <p:nvPr>
            <p:ph idx="1"/>
          </p:nvPr>
        </p:nvSpPr>
        <p:spPr>
          <a:xfrm>
            <a:off x="1797804" y="2438400"/>
            <a:ext cx="9906468" cy="3651504"/>
          </a:xfrm>
        </p:spPr>
        <p:txBody>
          <a:bodyPr>
            <a:normAutofit lnSpcReduction="10000"/>
          </a:bodyPr>
          <a:lstStyle/>
          <a:p>
            <a:r>
              <a:rPr lang="en-US" sz="2800" dirty="0">
                <a:solidFill>
                  <a:schemeClr val="tx1"/>
                </a:solidFill>
              </a:rPr>
              <a:t>Surgical procedures with expected significant or prolonged postsurgical pain may warrant discharge prescription of opioids above a patient’s preoperative dose</a:t>
            </a:r>
          </a:p>
          <a:p>
            <a:endParaRPr lang="en-US" sz="1050" dirty="0">
              <a:solidFill>
                <a:schemeClr val="tx1"/>
              </a:solidFill>
            </a:endParaRPr>
          </a:p>
          <a:p>
            <a:r>
              <a:rPr lang="en-US" sz="2800" dirty="0">
                <a:solidFill>
                  <a:schemeClr val="tx1"/>
                </a:solidFill>
              </a:rPr>
              <a:t>Consultation with a psychologist, psychiatrist, pain specialist, or addiction specialist may be necessary if continued opioid use occurs beyond the expected duration of acute postoperative pain</a:t>
            </a:r>
          </a:p>
        </p:txBody>
      </p:sp>
    </p:spTree>
    <p:extLst>
      <p:ext uri="{BB962C8B-B14F-4D97-AF65-F5344CB8AC3E}">
        <p14:creationId xmlns:p14="http://schemas.microsoft.com/office/powerpoint/2010/main" val="2729445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AA6FC5-638E-4450-B659-B823355853A7}"/>
              </a:ext>
            </a:extLst>
          </p:cNvPr>
          <p:cNvPicPr>
            <a:picLocks noChangeAspect="1"/>
          </p:cNvPicPr>
          <p:nvPr/>
        </p:nvPicPr>
        <p:blipFill rotWithShape="1">
          <a:blip r:embed="rId3"/>
          <a:srcRect l="14237" t="20056" r="55127" b="36554"/>
          <a:stretch/>
        </p:blipFill>
        <p:spPr>
          <a:xfrm>
            <a:off x="1518833" y="511443"/>
            <a:ext cx="8715209" cy="3471622"/>
          </a:xfrm>
          <a:prstGeom prst="rect">
            <a:avLst/>
          </a:prstGeom>
        </p:spPr>
      </p:pic>
      <p:sp>
        <p:nvSpPr>
          <p:cNvPr id="3" name="TextBox 2">
            <a:extLst>
              <a:ext uri="{FF2B5EF4-FFF2-40B4-BE49-F238E27FC236}">
                <a16:creationId xmlns:a16="http://schemas.microsoft.com/office/drawing/2014/main" id="{19D28687-EEAE-4CF9-9D7B-6C304A4AC09B}"/>
              </a:ext>
            </a:extLst>
          </p:cNvPr>
          <p:cNvSpPr txBox="1"/>
          <p:nvPr/>
        </p:nvSpPr>
        <p:spPr>
          <a:xfrm>
            <a:off x="1811796" y="4361999"/>
            <a:ext cx="9593450" cy="1815882"/>
          </a:xfrm>
          <a:prstGeom prst="rect">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t>Approximately 12.5% of patients present to surgery on preoperative opioids and historically were discharged on 100%–300% increase over baseline dose of their original opioid, without a plan to wean</a:t>
            </a:r>
          </a:p>
        </p:txBody>
      </p:sp>
    </p:spTree>
    <p:extLst>
      <p:ext uri="{BB962C8B-B14F-4D97-AF65-F5344CB8AC3E}">
        <p14:creationId xmlns:p14="http://schemas.microsoft.com/office/powerpoint/2010/main" val="2025435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A8A3-AE1D-413C-8F16-85FBDD413E5D}"/>
              </a:ext>
            </a:extLst>
          </p:cNvPr>
          <p:cNvSpPr>
            <a:spLocks noGrp="1"/>
          </p:cNvSpPr>
          <p:nvPr>
            <p:ph type="title"/>
          </p:nvPr>
        </p:nvSpPr>
        <p:spPr/>
        <p:txBody>
          <a:bodyPr/>
          <a:lstStyle/>
          <a:p>
            <a:r>
              <a:rPr lang="en-US" dirty="0">
                <a:solidFill>
                  <a:schemeClr val="tx1"/>
                </a:solidFill>
              </a:rPr>
              <a:t>Discharge Prescriptions and Opioid Taper</a:t>
            </a:r>
          </a:p>
        </p:txBody>
      </p:sp>
      <p:sp>
        <p:nvSpPr>
          <p:cNvPr id="3" name="Content Placeholder 2">
            <a:extLst>
              <a:ext uri="{FF2B5EF4-FFF2-40B4-BE49-F238E27FC236}">
                <a16:creationId xmlns:a16="http://schemas.microsoft.com/office/drawing/2014/main" id="{4D82D613-0127-43AA-8214-B9687568F15A}"/>
              </a:ext>
            </a:extLst>
          </p:cNvPr>
          <p:cNvSpPr>
            <a:spLocks noGrp="1"/>
          </p:cNvSpPr>
          <p:nvPr>
            <p:ph idx="1"/>
          </p:nvPr>
        </p:nvSpPr>
        <p:spPr/>
        <p:txBody>
          <a:bodyPr>
            <a:normAutofit/>
          </a:bodyPr>
          <a:lstStyle/>
          <a:p>
            <a:r>
              <a:rPr lang="en-US" sz="3200" dirty="0">
                <a:solidFill>
                  <a:schemeClr val="tx1"/>
                </a:solidFill>
              </a:rPr>
              <a:t>Opioid weaning guidance after surgery is limited and mostly comes from expert opinion in clinical guidelines</a:t>
            </a:r>
          </a:p>
        </p:txBody>
      </p:sp>
    </p:spTree>
    <p:extLst>
      <p:ext uri="{BB962C8B-B14F-4D97-AF65-F5344CB8AC3E}">
        <p14:creationId xmlns:p14="http://schemas.microsoft.com/office/powerpoint/2010/main" val="2790153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A8A3-AE1D-413C-8F16-85FBDD413E5D}"/>
              </a:ext>
            </a:extLst>
          </p:cNvPr>
          <p:cNvSpPr>
            <a:spLocks noGrp="1"/>
          </p:cNvSpPr>
          <p:nvPr>
            <p:ph type="title"/>
          </p:nvPr>
        </p:nvSpPr>
        <p:spPr/>
        <p:txBody>
          <a:bodyPr/>
          <a:lstStyle/>
          <a:p>
            <a:r>
              <a:rPr lang="en-US" dirty="0">
                <a:solidFill>
                  <a:schemeClr val="tx1"/>
                </a:solidFill>
              </a:rPr>
              <a:t>Discharge Prescriptions and Opioid Taper</a:t>
            </a:r>
          </a:p>
        </p:txBody>
      </p:sp>
      <p:sp>
        <p:nvSpPr>
          <p:cNvPr id="3" name="Content Placeholder 2">
            <a:extLst>
              <a:ext uri="{FF2B5EF4-FFF2-40B4-BE49-F238E27FC236}">
                <a16:creationId xmlns:a16="http://schemas.microsoft.com/office/drawing/2014/main" id="{4D82D613-0127-43AA-8214-B9687568F15A}"/>
              </a:ext>
            </a:extLst>
          </p:cNvPr>
          <p:cNvSpPr>
            <a:spLocks noGrp="1"/>
          </p:cNvSpPr>
          <p:nvPr>
            <p:ph idx="1"/>
          </p:nvPr>
        </p:nvSpPr>
        <p:spPr/>
        <p:txBody>
          <a:bodyPr>
            <a:normAutofit/>
          </a:bodyPr>
          <a:lstStyle/>
          <a:p>
            <a:r>
              <a:rPr lang="en-US" sz="3200" dirty="0">
                <a:solidFill>
                  <a:schemeClr val="tx1"/>
                </a:solidFill>
              </a:rPr>
              <a:t>Ensuring adequate follow-up for postoperative pain management should be a priority, including coordinating care with a patient’s opioid prescriber, pain management provider, psychiatrist, and/or psychologist</a:t>
            </a:r>
          </a:p>
        </p:txBody>
      </p:sp>
    </p:spTree>
    <p:extLst>
      <p:ext uri="{BB962C8B-B14F-4D97-AF65-F5344CB8AC3E}">
        <p14:creationId xmlns:p14="http://schemas.microsoft.com/office/powerpoint/2010/main" val="19106135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D0FD-F3C6-4584-A92B-2D67B901A4F4}"/>
              </a:ext>
            </a:extLst>
          </p:cNvPr>
          <p:cNvSpPr>
            <a:spLocks noGrp="1"/>
          </p:cNvSpPr>
          <p:nvPr>
            <p:ph type="title"/>
          </p:nvPr>
        </p:nvSpPr>
        <p:spPr/>
        <p:txBody>
          <a:bodyPr/>
          <a:lstStyle/>
          <a:p>
            <a:r>
              <a:rPr lang="en-US" dirty="0">
                <a:solidFill>
                  <a:schemeClr val="tx1"/>
                </a:solidFill>
              </a:rPr>
              <a:t>Substance Dependence, Substance Use Disorder</a:t>
            </a:r>
          </a:p>
        </p:txBody>
      </p:sp>
      <p:sp>
        <p:nvSpPr>
          <p:cNvPr id="3" name="Content Placeholder 2">
            <a:extLst>
              <a:ext uri="{FF2B5EF4-FFF2-40B4-BE49-F238E27FC236}">
                <a16:creationId xmlns:a16="http://schemas.microsoft.com/office/drawing/2014/main" id="{088567F0-9B68-4593-87C6-46D6D0AC4CDC}"/>
              </a:ext>
            </a:extLst>
          </p:cNvPr>
          <p:cNvSpPr>
            <a:spLocks noGrp="1"/>
          </p:cNvSpPr>
          <p:nvPr>
            <p:ph idx="1"/>
          </p:nvPr>
        </p:nvSpPr>
        <p:spPr/>
        <p:txBody>
          <a:bodyPr>
            <a:normAutofit/>
          </a:bodyPr>
          <a:lstStyle/>
          <a:p>
            <a:r>
              <a:rPr lang="en-US" sz="3200" dirty="0">
                <a:solidFill>
                  <a:schemeClr val="tx1"/>
                </a:solidFill>
              </a:rPr>
              <a:t>The patient on maintenance opioid agonist therapy </a:t>
            </a:r>
            <a:r>
              <a:rPr lang="en-US" sz="3200" dirty="0">
                <a:solidFill>
                  <a:srgbClr val="FF0000"/>
                </a:solidFill>
              </a:rPr>
              <a:t>(medication-assisted therapy) </a:t>
            </a:r>
            <a:r>
              <a:rPr lang="en-US" sz="3200" dirty="0">
                <a:solidFill>
                  <a:schemeClr val="tx1"/>
                </a:solidFill>
              </a:rPr>
              <a:t>warrants special consideration in perioperative management</a:t>
            </a:r>
          </a:p>
        </p:txBody>
      </p:sp>
    </p:spTree>
    <p:extLst>
      <p:ext uri="{BB962C8B-B14F-4D97-AF65-F5344CB8AC3E}">
        <p14:creationId xmlns:p14="http://schemas.microsoft.com/office/powerpoint/2010/main" val="1356470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D0FD-F3C6-4584-A92B-2D67B901A4F4}"/>
              </a:ext>
            </a:extLst>
          </p:cNvPr>
          <p:cNvSpPr>
            <a:spLocks noGrp="1"/>
          </p:cNvSpPr>
          <p:nvPr>
            <p:ph type="title"/>
          </p:nvPr>
        </p:nvSpPr>
        <p:spPr/>
        <p:txBody>
          <a:bodyPr/>
          <a:lstStyle/>
          <a:p>
            <a:r>
              <a:rPr lang="en-US" dirty="0">
                <a:solidFill>
                  <a:schemeClr val="tx1"/>
                </a:solidFill>
              </a:rPr>
              <a:t>Substance Dependence, Substance Use Disorder</a:t>
            </a:r>
          </a:p>
        </p:txBody>
      </p:sp>
      <p:sp>
        <p:nvSpPr>
          <p:cNvPr id="3" name="Content Placeholder 2">
            <a:extLst>
              <a:ext uri="{FF2B5EF4-FFF2-40B4-BE49-F238E27FC236}">
                <a16:creationId xmlns:a16="http://schemas.microsoft.com/office/drawing/2014/main" id="{088567F0-9B68-4593-87C6-46D6D0AC4CDC}"/>
              </a:ext>
            </a:extLst>
          </p:cNvPr>
          <p:cNvSpPr>
            <a:spLocks noGrp="1"/>
          </p:cNvSpPr>
          <p:nvPr>
            <p:ph idx="1"/>
          </p:nvPr>
        </p:nvSpPr>
        <p:spPr>
          <a:xfrm>
            <a:off x="2944678" y="2438400"/>
            <a:ext cx="8759593" cy="4419600"/>
          </a:xfrm>
        </p:spPr>
        <p:txBody>
          <a:bodyPr>
            <a:normAutofit/>
          </a:bodyPr>
          <a:lstStyle/>
          <a:p>
            <a:r>
              <a:rPr lang="en-US" sz="2800" dirty="0">
                <a:solidFill>
                  <a:schemeClr val="tx1"/>
                </a:solidFill>
              </a:rPr>
              <a:t>Medication-assisted therapy utilizes controlled doses of long-acting opioids to prevent withdrawal and minimize euphoria</a:t>
            </a:r>
            <a:endParaRPr lang="th-TH" sz="2800" dirty="0">
              <a:solidFill>
                <a:schemeClr val="tx1"/>
              </a:solidFill>
            </a:endParaRPr>
          </a:p>
          <a:p>
            <a:endParaRPr lang="th-TH" sz="800" dirty="0">
              <a:solidFill>
                <a:schemeClr val="tx1"/>
              </a:solidFill>
            </a:endParaRPr>
          </a:p>
          <a:p>
            <a:r>
              <a:rPr lang="en-US" sz="2800" dirty="0">
                <a:solidFill>
                  <a:schemeClr val="tx1"/>
                </a:solidFill>
              </a:rPr>
              <a:t>Designed to reduce</a:t>
            </a:r>
            <a:r>
              <a:rPr lang="th-TH" sz="2800" dirty="0">
                <a:solidFill>
                  <a:schemeClr val="tx1"/>
                </a:solidFill>
              </a:rPr>
              <a:t> </a:t>
            </a:r>
            <a:r>
              <a:rPr lang="en-US" sz="2800" dirty="0">
                <a:solidFill>
                  <a:schemeClr val="tx1"/>
                </a:solidFill>
              </a:rPr>
              <a:t>drug craving and drug misuse, medication-assisted therapy</a:t>
            </a:r>
            <a:r>
              <a:rPr lang="th-TH" sz="2800" dirty="0">
                <a:solidFill>
                  <a:schemeClr val="tx1"/>
                </a:solidFill>
              </a:rPr>
              <a:t> </a:t>
            </a:r>
            <a:r>
              <a:rPr lang="en-US" sz="2800" dirty="0">
                <a:solidFill>
                  <a:schemeClr val="tx1"/>
                </a:solidFill>
              </a:rPr>
              <a:t>also reduces levels of drug abuse, offending, and overdose</a:t>
            </a:r>
            <a:r>
              <a:rPr lang="th-TH" sz="2800" dirty="0">
                <a:solidFill>
                  <a:schemeClr val="tx1"/>
                </a:solidFill>
              </a:rPr>
              <a:t> </a:t>
            </a:r>
            <a:r>
              <a:rPr lang="en-US" sz="2800" dirty="0">
                <a:solidFill>
                  <a:schemeClr val="tx1"/>
                </a:solidFill>
              </a:rPr>
              <a:t>risk in patients with opioid dependence</a:t>
            </a:r>
          </a:p>
        </p:txBody>
      </p:sp>
    </p:spTree>
    <p:extLst>
      <p:ext uri="{BB962C8B-B14F-4D97-AF65-F5344CB8AC3E}">
        <p14:creationId xmlns:p14="http://schemas.microsoft.com/office/powerpoint/2010/main" val="11211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D0FD-F3C6-4584-A92B-2D67B901A4F4}"/>
              </a:ext>
            </a:extLst>
          </p:cNvPr>
          <p:cNvSpPr>
            <a:spLocks noGrp="1"/>
          </p:cNvSpPr>
          <p:nvPr>
            <p:ph type="title"/>
          </p:nvPr>
        </p:nvSpPr>
        <p:spPr/>
        <p:txBody>
          <a:bodyPr/>
          <a:lstStyle/>
          <a:p>
            <a:r>
              <a:rPr lang="en-US" dirty="0">
                <a:solidFill>
                  <a:schemeClr val="tx1"/>
                </a:solidFill>
              </a:rPr>
              <a:t>Substance Dependence, Substance Use Disorder</a:t>
            </a:r>
          </a:p>
        </p:txBody>
      </p:sp>
      <p:sp>
        <p:nvSpPr>
          <p:cNvPr id="3" name="Content Placeholder 2">
            <a:extLst>
              <a:ext uri="{FF2B5EF4-FFF2-40B4-BE49-F238E27FC236}">
                <a16:creationId xmlns:a16="http://schemas.microsoft.com/office/drawing/2014/main" id="{088567F0-9B68-4593-87C6-46D6D0AC4CDC}"/>
              </a:ext>
            </a:extLst>
          </p:cNvPr>
          <p:cNvSpPr>
            <a:spLocks noGrp="1"/>
          </p:cNvSpPr>
          <p:nvPr>
            <p:ph idx="1"/>
          </p:nvPr>
        </p:nvSpPr>
        <p:spPr/>
        <p:txBody>
          <a:bodyPr>
            <a:normAutofit fontScale="92500" lnSpcReduction="10000"/>
          </a:bodyPr>
          <a:lstStyle/>
          <a:p>
            <a:r>
              <a:rPr lang="en-US" sz="3200" dirty="0">
                <a:solidFill>
                  <a:schemeClr val="tx1"/>
                </a:solidFill>
              </a:rPr>
              <a:t>Methadone</a:t>
            </a:r>
            <a:r>
              <a:rPr lang="th-TH" sz="3200" dirty="0">
                <a:solidFill>
                  <a:schemeClr val="tx1"/>
                </a:solidFill>
              </a:rPr>
              <a:t> </a:t>
            </a:r>
            <a:r>
              <a:rPr lang="en-US" sz="3200" dirty="0">
                <a:solidFill>
                  <a:schemeClr val="tx1"/>
                </a:solidFill>
              </a:rPr>
              <a:t>and buprenorphine are the 2 most commonly used drugs</a:t>
            </a:r>
            <a:r>
              <a:rPr lang="th-TH" sz="3200" dirty="0">
                <a:solidFill>
                  <a:schemeClr val="tx1"/>
                </a:solidFill>
              </a:rPr>
              <a:t> </a:t>
            </a:r>
            <a:r>
              <a:rPr lang="en-US" sz="3200" dirty="0">
                <a:solidFill>
                  <a:schemeClr val="tx1"/>
                </a:solidFill>
              </a:rPr>
              <a:t>for medication-assisted therapy</a:t>
            </a:r>
            <a:endParaRPr lang="th-TH" sz="3200" dirty="0">
              <a:solidFill>
                <a:schemeClr val="tx1"/>
              </a:solidFill>
            </a:endParaRPr>
          </a:p>
          <a:p>
            <a:endParaRPr lang="th-TH" sz="3200" dirty="0">
              <a:solidFill>
                <a:schemeClr val="tx1"/>
              </a:solidFill>
            </a:endParaRPr>
          </a:p>
          <a:p>
            <a:r>
              <a:rPr lang="en-US" sz="3200" dirty="0">
                <a:solidFill>
                  <a:schemeClr val="tx1"/>
                </a:solidFill>
              </a:rPr>
              <a:t>Patients on</a:t>
            </a:r>
            <a:r>
              <a:rPr lang="th-TH" sz="3200" dirty="0">
                <a:solidFill>
                  <a:schemeClr val="tx1"/>
                </a:solidFill>
              </a:rPr>
              <a:t> </a:t>
            </a:r>
            <a:r>
              <a:rPr lang="en-US" sz="3200" dirty="0">
                <a:solidFill>
                  <a:schemeClr val="tx1"/>
                </a:solidFill>
              </a:rPr>
              <a:t>methadone should be continued on their maintenance</a:t>
            </a:r>
            <a:r>
              <a:rPr lang="th-TH" sz="3200" dirty="0">
                <a:solidFill>
                  <a:schemeClr val="tx1"/>
                </a:solidFill>
              </a:rPr>
              <a:t> </a:t>
            </a:r>
            <a:r>
              <a:rPr lang="en-US" sz="3200" dirty="0">
                <a:solidFill>
                  <a:schemeClr val="tx1"/>
                </a:solidFill>
              </a:rPr>
              <a:t>dose throughout the perioperative period</a:t>
            </a:r>
          </a:p>
          <a:p>
            <a:endParaRPr lang="en-US" sz="3200" dirty="0">
              <a:solidFill>
                <a:schemeClr val="tx1"/>
              </a:solidFill>
            </a:endParaRPr>
          </a:p>
        </p:txBody>
      </p:sp>
    </p:spTree>
    <p:extLst>
      <p:ext uri="{BB962C8B-B14F-4D97-AF65-F5344CB8AC3E}">
        <p14:creationId xmlns:p14="http://schemas.microsoft.com/office/powerpoint/2010/main" val="117534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D0FD-F3C6-4584-A92B-2D67B901A4F4}"/>
              </a:ext>
            </a:extLst>
          </p:cNvPr>
          <p:cNvSpPr>
            <a:spLocks noGrp="1"/>
          </p:cNvSpPr>
          <p:nvPr>
            <p:ph type="title"/>
          </p:nvPr>
        </p:nvSpPr>
        <p:spPr/>
        <p:txBody>
          <a:bodyPr/>
          <a:lstStyle/>
          <a:p>
            <a:r>
              <a:rPr lang="en-US" dirty="0">
                <a:solidFill>
                  <a:schemeClr val="tx1"/>
                </a:solidFill>
              </a:rPr>
              <a:t>Substance Dependence, Substance Use Disorder</a:t>
            </a:r>
          </a:p>
        </p:txBody>
      </p:sp>
      <p:sp>
        <p:nvSpPr>
          <p:cNvPr id="3" name="Content Placeholder 2">
            <a:extLst>
              <a:ext uri="{FF2B5EF4-FFF2-40B4-BE49-F238E27FC236}">
                <a16:creationId xmlns:a16="http://schemas.microsoft.com/office/drawing/2014/main" id="{088567F0-9B68-4593-87C6-46D6D0AC4CDC}"/>
              </a:ext>
            </a:extLst>
          </p:cNvPr>
          <p:cNvSpPr>
            <a:spLocks noGrp="1"/>
          </p:cNvSpPr>
          <p:nvPr>
            <p:ph idx="1"/>
          </p:nvPr>
        </p:nvSpPr>
        <p:spPr/>
        <p:txBody>
          <a:bodyPr>
            <a:normAutofit/>
          </a:bodyPr>
          <a:lstStyle/>
          <a:p>
            <a:r>
              <a:rPr lang="en-US" sz="3200" dirty="0">
                <a:solidFill>
                  <a:schemeClr val="tx1"/>
                </a:solidFill>
              </a:rPr>
              <a:t>Patients on buprenorphine may</a:t>
            </a:r>
            <a:r>
              <a:rPr lang="th-TH" sz="3200" dirty="0">
                <a:solidFill>
                  <a:schemeClr val="tx1"/>
                </a:solidFill>
              </a:rPr>
              <a:t> </a:t>
            </a:r>
            <a:r>
              <a:rPr lang="en-US" sz="3200" dirty="0">
                <a:solidFill>
                  <a:schemeClr val="tx1"/>
                </a:solidFill>
              </a:rPr>
              <a:t>require high-affinity opioids to help overcome the blocking</a:t>
            </a:r>
            <a:r>
              <a:rPr lang="th-TH" sz="3200" dirty="0">
                <a:solidFill>
                  <a:schemeClr val="tx1"/>
                </a:solidFill>
              </a:rPr>
              <a:t> </a:t>
            </a:r>
            <a:r>
              <a:rPr lang="en-US" sz="3200" dirty="0">
                <a:solidFill>
                  <a:schemeClr val="tx1"/>
                </a:solidFill>
              </a:rPr>
              <a:t>effect of this partial agonist</a:t>
            </a:r>
          </a:p>
        </p:txBody>
      </p:sp>
    </p:spTree>
    <p:extLst>
      <p:ext uri="{BB962C8B-B14F-4D97-AF65-F5344CB8AC3E}">
        <p14:creationId xmlns:p14="http://schemas.microsoft.com/office/powerpoint/2010/main" val="19341600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1B94-785B-485F-9D63-A8C13FEB7E81}"/>
              </a:ext>
            </a:extLst>
          </p:cNvPr>
          <p:cNvSpPr>
            <a:spLocks noGrp="1"/>
          </p:cNvSpPr>
          <p:nvPr>
            <p:ph type="title"/>
          </p:nvPr>
        </p:nvSpPr>
        <p:spPr/>
        <p:txBody>
          <a:bodyPr/>
          <a:lstStyle/>
          <a:p>
            <a:r>
              <a:rPr lang="en-US" dirty="0">
                <a:solidFill>
                  <a:schemeClr val="tx1"/>
                </a:solidFill>
              </a:rPr>
              <a:t>Substance Dependence, Substance Use Disorder</a:t>
            </a:r>
          </a:p>
        </p:txBody>
      </p:sp>
      <p:sp>
        <p:nvSpPr>
          <p:cNvPr id="3" name="Content Placeholder 2">
            <a:extLst>
              <a:ext uri="{FF2B5EF4-FFF2-40B4-BE49-F238E27FC236}">
                <a16:creationId xmlns:a16="http://schemas.microsoft.com/office/drawing/2014/main" id="{7BBE6226-BABD-4814-B614-56F2708C5F64}"/>
              </a:ext>
            </a:extLst>
          </p:cNvPr>
          <p:cNvSpPr>
            <a:spLocks noGrp="1"/>
          </p:cNvSpPr>
          <p:nvPr>
            <p:ph idx="1"/>
          </p:nvPr>
        </p:nvSpPr>
        <p:spPr>
          <a:xfrm>
            <a:off x="1797804" y="2129061"/>
            <a:ext cx="9906468" cy="3651504"/>
          </a:xfrm>
        </p:spPr>
        <p:txBody>
          <a:bodyPr>
            <a:noAutofit/>
          </a:bodyPr>
          <a:lstStyle/>
          <a:p>
            <a:r>
              <a:rPr lang="en-US" sz="3200" dirty="0">
                <a:solidFill>
                  <a:schemeClr val="tx1"/>
                </a:solidFill>
              </a:rPr>
              <a:t>For patients</a:t>
            </a:r>
            <a:r>
              <a:rPr lang="th-TH" sz="3200" dirty="0">
                <a:solidFill>
                  <a:schemeClr val="tx1"/>
                </a:solidFill>
              </a:rPr>
              <a:t> </a:t>
            </a:r>
            <a:r>
              <a:rPr lang="en-US" sz="3200" dirty="0">
                <a:solidFill>
                  <a:schemeClr val="tx1"/>
                </a:solidFill>
              </a:rPr>
              <a:t>on buprenorphine, 3 strategies have been recommended</a:t>
            </a:r>
            <a:endParaRPr lang="th-TH" sz="3200" dirty="0">
              <a:solidFill>
                <a:schemeClr val="tx1"/>
              </a:solidFill>
            </a:endParaRPr>
          </a:p>
          <a:p>
            <a:endParaRPr lang="th-TH" sz="500" dirty="0">
              <a:solidFill>
                <a:schemeClr val="tx1"/>
              </a:solidFill>
            </a:endParaRPr>
          </a:p>
          <a:p>
            <a:r>
              <a:rPr lang="en-US" sz="3200" dirty="0">
                <a:solidFill>
                  <a:schemeClr val="tx1"/>
                </a:solidFill>
              </a:rPr>
              <a:t>continuation of buprenorphine at the maintenance dose</a:t>
            </a:r>
            <a:endParaRPr lang="th-TH" sz="3200" dirty="0">
              <a:solidFill>
                <a:schemeClr val="tx1"/>
              </a:solidFill>
            </a:endParaRPr>
          </a:p>
          <a:p>
            <a:endParaRPr lang="en-US" sz="500" dirty="0">
              <a:solidFill>
                <a:schemeClr val="tx1"/>
              </a:solidFill>
            </a:endParaRPr>
          </a:p>
          <a:p>
            <a:r>
              <a:rPr lang="en-US" sz="3200" dirty="0">
                <a:solidFill>
                  <a:schemeClr val="tx1"/>
                </a:solidFill>
              </a:rPr>
              <a:t>perioperative escalation for improved pain management</a:t>
            </a:r>
            <a:endParaRPr lang="th-TH" sz="3200" dirty="0">
              <a:solidFill>
                <a:schemeClr val="tx1"/>
              </a:solidFill>
            </a:endParaRPr>
          </a:p>
          <a:p>
            <a:endParaRPr lang="en-US" sz="500" dirty="0">
              <a:solidFill>
                <a:schemeClr val="tx1"/>
              </a:solidFill>
            </a:endParaRPr>
          </a:p>
          <a:p>
            <a:r>
              <a:rPr lang="en-US" sz="3200" dirty="0">
                <a:solidFill>
                  <a:schemeClr val="tx1"/>
                </a:solidFill>
              </a:rPr>
              <a:t>switching to full agonist opioid therapy before surgery</a:t>
            </a:r>
          </a:p>
        </p:txBody>
      </p:sp>
    </p:spTree>
    <p:extLst>
      <p:ext uri="{BB962C8B-B14F-4D97-AF65-F5344CB8AC3E}">
        <p14:creationId xmlns:p14="http://schemas.microsoft.com/office/powerpoint/2010/main" val="1094521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1B94-785B-485F-9D63-A8C13FEB7E81}"/>
              </a:ext>
            </a:extLst>
          </p:cNvPr>
          <p:cNvSpPr>
            <a:spLocks noGrp="1"/>
          </p:cNvSpPr>
          <p:nvPr>
            <p:ph type="title"/>
          </p:nvPr>
        </p:nvSpPr>
        <p:spPr/>
        <p:txBody>
          <a:bodyPr/>
          <a:lstStyle/>
          <a:p>
            <a:r>
              <a:rPr lang="en-US" dirty="0">
                <a:solidFill>
                  <a:schemeClr val="tx1"/>
                </a:solidFill>
              </a:rPr>
              <a:t>Substance Dependence, Substance Use Disorder</a:t>
            </a:r>
          </a:p>
        </p:txBody>
      </p:sp>
      <p:sp>
        <p:nvSpPr>
          <p:cNvPr id="3" name="Content Placeholder 2">
            <a:extLst>
              <a:ext uri="{FF2B5EF4-FFF2-40B4-BE49-F238E27FC236}">
                <a16:creationId xmlns:a16="http://schemas.microsoft.com/office/drawing/2014/main" id="{7BBE6226-BABD-4814-B614-56F2708C5F64}"/>
              </a:ext>
            </a:extLst>
          </p:cNvPr>
          <p:cNvSpPr>
            <a:spLocks noGrp="1"/>
          </p:cNvSpPr>
          <p:nvPr>
            <p:ph idx="1"/>
          </p:nvPr>
        </p:nvSpPr>
        <p:spPr/>
        <p:txBody>
          <a:bodyPr>
            <a:normAutofit/>
          </a:bodyPr>
          <a:lstStyle/>
          <a:p>
            <a:r>
              <a:rPr lang="en-US" sz="3200" dirty="0">
                <a:solidFill>
                  <a:schemeClr val="tx1"/>
                </a:solidFill>
              </a:rPr>
              <a:t>It is recommended</a:t>
            </a:r>
            <a:r>
              <a:rPr lang="th-TH" sz="3200" dirty="0">
                <a:solidFill>
                  <a:schemeClr val="tx1"/>
                </a:solidFill>
              </a:rPr>
              <a:t> </a:t>
            </a:r>
            <a:r>
              <a:rPr lang="en-US" sz="3200" dirty="0">
                <a:solidFill>
                  <a:schemeClr val="tx1"/>
                </a:solidFill>
              </a:rPr>
              <a:t>to coordinate care with the outpatient psychiatrist,</a:t>
            </a:r>
            <a:r>
              <a:rPr lang="th-TH" sz="3200" dirty="0">
                <a:solidFill>
                  <a:schemeClr val="tx1"/>
                </a:solidFill>
              </a:rPr>
              <a:t> </a:t>
            </a:r>
            <a:r>
              <a:rPr lang="en-US" sz="3200" dirty="0">
                <a:solidFill>
                  <a:schemeClr val="tx1"/>
                </a:solidFill>
              </a:rPr>
              <a:t>psychologist, or other prescriber treating the patient with</a:t>
            </a:r>
            <a:r>
              <a:rPr lang="th-TH" sz="3200" dirty="0">
                <a:solidFill>
                  <a:schemeClr val="tx1"/>
                </a:solidFill>
              </a:rPr>
              <a:t> </a:t>
            </a:r>
            <a:r>
              <a:rPr lang="en-US" sz="3200" dirty="0">
                <a:solidFill>
                  <a:schemeClr val="tx1"/>
                </a:solidFill>
              </a:rPr>
              <a:t>medication-assisted therapy</a:t>
            </a:r>
          </a:p>
        </p:txBody>
      </p:sp>
    </p:spTree>
    <p:extLst>
      <p:ext uri="{BB962C8B-B14F-4D97-AF65-F5344CB8AC3E}">
        <p14:creationId xmlns:p14="http://schemas.microsoft.com/office/powerpoint/2010/main" val="365912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B332-8ADE-4257-8BFA-EF3F4B13A0D7}"/>
              </a:ext>
            </a:extLst>
          </p:cNvPr>
          <p:cNvSpPr>
            <a:spLocks noGrp="1"/>
          </p:cNvSpPr>
          <p:nvPr>
            <p:ph type="title"/>
          </p:nvPr>
        </p:nvSpPr>
        <p:spPr/>
        <p:txBody>
          <a:bodyPr>
            <a:normAutofit/>
          </a:bodyPr>
          <a:lstStyle/>
          <a:p>
            <a:r>
              <a:rPr lang="en-US" sz="5400" b="1" dirty="0">
                <a:solidFill>
                  <a:schemeClr val="tx1"/>
                </a:solidFill>
              </a:rPr>
              <a:t>Introduction</a:t>
            </a:r>
          </a:p>
        </p:txBody>
      </p:sp>
      <p:sp>
        <p:nvSpPr>
          <p:cNvPr id="3" name="Content Placeholder 2">
            <a:extLst>
              <a:ext uri="{FF2B5EF4-FFF2-40B4-BE49-F238E27FC236}">
                <a16:creationId xmlns:a16="http://schemas.microsoft.com/office/drawing/2014/main" id="{4A37E945-D5F9-462F-8C95-21C16EAA2F43}"/>
              </a:ext>
            </a:extLst>
          </p:cNvPr>
          <p:cNvSpPr>
            <a:spLocks noGrp="1"/>
          </p:cNvSpPr>
          <p:nvPr>
            <p:ph idx="1"/>
          </p:nvPr>
        </p:nvSpPr>
        <p:spPr>
          <a:xfrm>
            <a:off x="2933700" y="2438400"/>
            <a:ext cx="8770571" cy="4419600"/>
          </a:xfrm>
        </p:spPr>
        <p:txBody>
          <a:bodyPr>
            <a:normAutofit fontScale="92500" lnSpcReduction="10000"/>
          </a:bodyPr>
          <a:lstStyle/>
          <a:p>
            <a:r>
              <a:rPr lang="en-US" sz="3200" dirty="0">
                <a:solidFill>
                  <a:schemeClr val="tx1"/>
                </a:solidFill>
                <a:latin typeface="Calibri" panose="020F0502020204030204" pitchFamily="34" charset="0"/>
                <a:cs typeface="Calibri" panose="020F0502020204030204" pitchFamily="34" charset="0"/>
              </a:rPr>
              <a:t>Preoperative opioid use results in other untoward outcomes, such as </a:t>
            </a:r>
          </a:p>
          <a:p>
            <a:pPr lvl="1"/>
            <a:r>
              <a:rPr lang="en-US" sz="3000" i="1" dirty="0">
                <a:solidFill>
                  <a:schemeClr val="tx1"/>
                </a:solidFill>
                <a:latin typeface="Calibri" panose="020F0502020204030204" pitchFamily="34" charset="0"/>
                <a:cs typeface="Calibri" panose="020F0502020204030204" pitchFamily="34" charset="0"/>
              </a:rPr>
              <a:t>delayed wound healing</a:t>
            </a:r>
          </a:p>
          <a:p>
            <a:pPr lvl="1"/>
            <a:r>
              <a:rPr lang="en-US" sz="3000" i="1" dirty="0">
                <a:solidFill>
                  <a:schemeClr val="tx1"/>
                </a:solidFill>
                <a:latin typeface="Calibri" panose="020F0502020204030204" pitchFamily="34" charset="0"/>
                <a:cs typeface="Calibri" panose="020F0502020204030204" pitchFamily="34" charset="0"/>
              </a:rPr>
              <a:t>increased surgical reintervention</a:t>
            </a:r>
          </a:p>
          <a:p>
            <a:pPr lvl="1"/>
            <a:r>
              <a:rPr lang="en-US" sz="3000" i="1" dirty="0">
                <a:solidFill>
                  <a:schemeClr val="tx1"/>
                </a:solidFill>
                <a:latin typeface="Calibri" panose="020F0502020204030204" pitchFamily="34" charset="0"/>
                <a:cs typeface="Calibri" panose="020F0502020204030204" pitchFamily="34" charset="0"/>
              </a:rPr>
              <a:t> prolonged hospital stay</a:t>
            </a:r>
          </a:p>
          <a:p>
            <a:pPr lvl="1"/>
            <a:r>
              <a:rPr lang="en-US" sz="3000" i="1" dirty="0">
                <a:solidFill>
                  <a:schemeClr val="tx1"/>
                </a:solidFill>
                <a:latin typeface="Calibri" panose="020F0502020204030204" pitchFamily="34" charset="0"/>
                <a:cs typeface="Calibri" panose="020F0502020204030204" pitchFamily="34" charset="0"/>
              </a:rPr>
              <a:t> higher readmission </a:t>
            </a:r>
            <a:r>
              <a:rPr lang="en-US" sz="3200" i="1" dirty="0">
                <a:solidFill>
                  <a:schemeClr val="tx1"/>
                </a:solidFill>
                <a:latin typeface="Calibri" panose="020F0502020204030204" pitchFamily="34" charset="0"/>
                <a:cs typeface="Calibri" panose="020F0502020204030204" pitchFamily="34" charset="0"/>
              </a:rPr>
              <a:t>rates</a:t>
            </a:r>
          </a:p>
          <a:p>
            <a:pPr lvl="1"/>
            <a:r>
              <a:rPr lang="en-US" sz="3200" i="1" dirty="0">
                <a:solidFill>
                  <a:schemeClr val="tx1"/>
                </a:solidFill>
                <a:latin typeface="Calibri" panose="020F0502020204030204" pitchFamily="34" charset="0"/>
                <a:cs typeface="Calibri" panose="020F0502020204030204" pitchFamily="34" charset="0"/>
              </a:rPr>
              <a:t> greater health care costs</a:t>
            </a:r>
          </a:p>
          <a:p>
            <a:pPr lvl="1"/>
            <a:r>
              <a:rPr lang="en-US" sz="3200" i="1" dirty="0">
                <a:solidFill>
                  <a:schemeClr val="tx1"/>
                </a:solidFill>
                <a:latin typeface="Calibri" panose="020F0502020204030204" pitchFamily="34" charset="0"/>
                <a:cs typeface="Calibri" panose="020F0502020204030204" pitchFamily="34" charset="0"/>
              </a:rPr>
              <a:t>increased mortality</a:t>
            </a:r>
          </a:p>
        </p:txBody>
      </p:sp>
    </p:spTree>
    <p:extLst>
      <p:ext uri="{BB962C8B-B14F-4D97-AF65-F5344CB8AC3E}">
        <p14:creationId xmlns:p14="http://schemas.microsoft.com/office/powerpoint/2010/main" val="28812665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25CE05-5CBC-4100-8D99-F59F648CD866}"/>
              </a:ext>
            </a:extLst>
          </p:cNvPr>
          <p:cNvPicPr>
            <a:picLocks noChangeAspect="1"/>
          </p:cNvPicPr>
          <p:nvPr/>
        </p:nvPicPr>
        <p:blipFill>
          <a:blip r:embed="rId2">
            <a:lum contrast="20000"/>
          </a:blip>
          <a:stretch>
            <a:fillRect/>
          </a:stretch>
        </p:blipFill>
        <p:spPr>
          <a:xfrm>
            <a:off x="2428088" y="54244"/>
            <a:ext cx="7087849" cy="6749512"/>
          </a:xfrm>
          <a:prstGeom prst="rect">
            <a:avLst/>
          </a:prstGeom>
        </p:spPr>
      </p:pic>
    </p:spTree>
    <p:extLst>
      <p:ext uri="{BB962C8B-B14F-4D97-AF65-F5344CB8AC3E}">
        <p14:creationId xmlns:p14="http://schemas.microsoft.com/office/powerpoint/2010/main" val="323412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B332-8ADE-4257-8BFA-EF3F4B13A0D7}"/>
              </a:ext>
            </a:extLst>
          </p:cNvPr>
          <p:cNvSpPr>
            <a:spLocks noGrp="1"/>
          </p:cNvSpPr>
          <p:nvPr>
            <p:ph type="title"/>
          </p:nvPr>
        </p:nvSpPr>
        <p:spPr/>
        <p:txBody>
          <a:bodyPr>
            <a:normAutofit/>
          </a:bodyPr>
          <a:lstStyle/>
          <a:p>
            <a:r>
              <a:rPr lang="en-US" sz="5400" b="1" dirty="0">
                <a:solidFill>
                  <a:schemeClr val="tx1"/>
                </a:solidFill>
              </a:rPr>
              <a:t>Introduction</a:t>
            </a:r>
          </a:p>
        </p:txBody>
      </p:sp>
      <p:sp>
        <p:nvSpPr>
          <p:cNvPr id="3" name="Content Placeholder 2">
            <a:extLst>
              <a:ext uri="{FF2B5EF4-FFF2-40B4-BE49-F238E27FC236}">
                <a16:creationId xmlns:a16="http://schemas.microsoft.com/office/drawing/2014/main" id="{4A37E945-D5F9-462F-8C95-21C16EAA2F43}"/>
              </a:ext>
            </a:extLst>
          </p:cNvPr>
          <p:cNvSpPr>
            <a:spLocks noGrp="1"/>
          </p:cNvSpPr>
          <p:nvPr>
            <p:ph idx="1"/>
          </p:nvPr>
        </p:nvSpPr>
        <p:spPr>
          <a:xfrm>
            <a:off x="2870202" y="2376407"/>
            <a:ext cx="8770571" cy="3651504"/>
          </a:xfrm>
        </p:spPr>
        <p:txBody>
          <a:bodyPr>
            <a:normAutofit/>
          </a:bodyPr>
          <a:lstStyle/>
          <a:p>
            <a:r>
              <a:rPr lang="en-US" sz="3200" dirty="0">
                <a:solidFill>
                  <a:schemeClr val="tx1"/>
                </a:solidFill>
                <a:latin typeface="Calibri" panose="020F0502020204030204" pitchFamily="34" charset="0"/>
                <a:cs typeface="Calibri" panose="020F0502020204030204" pitchFamily="34" charset="0"/>
              </a:rPr>
              <a:t>One of the greatest risk factors for prolonged postoperative opioid use and perioperative dose escalation is preoperative chronic opioid use</a:t>
            </a:r>
          </a:p>
        </p:txBody>
      </p:sp>
      <p:pic>
        <p:nvPicPr>
          <p:cNvPr id="2050" name="Picture 2" descr="Image result for opioid addiction">
            <a:extLst>
              <a:ext uri="{FF2B5EF4-FFF2-40B4-BE49-F238E27FC236}">
                <a16:creationId xmlns:a16="http://schemas.microsoft.com/office/drawing/2014/main" id="{DFFDDE96-20C4-4FCB-B3D9-27C230E5C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3786" y="4637778"/>
            <a:ext cx="3206987" cy="2220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5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B332-8ADE-4257-8BFA-EF3F4B13A0D7}"/>
              </a:ext>
            </a:extLst>
          </p:cNvPr>
          <p:cNvSpPr>
            <a:spLocks noGrp="1"/>
          </p:cNvSpPr>
          <p:nvPr>
            <p:ph type="title"/>
          </p:nvPr>
        </p:nvSpPr>
        <p:spPr/>
        <p:txBody>
          <a:bodyPr>
            <a:normAutofit/>
          </a:bodyPr>
          <a:lstStyle/>
          <a:p>
            <a:r>
              <a:rPr lang="en-US" sz="5400" b="1" dirty="0">
                <a:solidFill>
                  <a:schemeClr val="tx1"/>
                </a:solidFill>
              </a:rPr>
              <a:t>Introduction</a:t>
            </a:r>
          </a:p>
        </p:txBody>
      </p:sp>
      <p:sp>
        <p:nvSpPr>
          <p:cNvPr id="3" name="Content Placeholder 2">
            <a:extLst>
              <a:ext uri="{FF2B5EF4-FFF2-40B4-BE49-F238E27FC236}">
                <a16:creationId xmlns:a16="http://schemas.microsoft.com/office/drawing/2014/main" id="{4A37E945-D5F9-462F-8C95-21C16EAA2F43}"/>
              </a:ext>
            </a:extLst>
          </p:cNvPr>
          <p:cNvSpPr>
            <a:spLocks noGrp="1"/>
          </p:cNvSpPr>
          <p:nvPr>
            <p:ph idx="1"/>
          </p:nvPr>
        </p:nvSpPr>
        <p:spPr>
          <a:xfrm>
            <a:off x="2870202" y="2376407"/>
            <a:ext cx="8770571" cy="3651504"/>
          </a:xfrm>
        </p:spPr>
        <p:txBody>
          <a:bodyPr>
            <a:normAutofit/>
          </a:bodyPr>
          <a:lstStyle/>
          <a:p>
            <a:r>
              <a:rPr lang="en-US" sz="3200" dirty="0">
                <a:solidFill>
                  <a:schemeClr val="accent6">
                    <a:lumMod val="75000"/>
                  </a:schemeClr>
                </a:solidFill>
                <a:latin typeface="Calibri" panose="020F0502020204030204" pitchFamily="34" charset="0"/>
                <a:cs typeface="Calibri" panose="020F0502020204030204" pitchFamily="34" charset="0"/>
              </a:rPr>
              <a:t>Preoperative opioid use is a modifiable risk factor </a:t>
            </a:r>
            <a:r>
              <a:rPr lang="en-US" sz="3200" dirty="0">
                <a:solidFill>
                  <a:schemeClr val="tx1"/>
                </a:solidFill>
                <a:latin typeface="Calibri" panose="020F0502020204030204" pitchFamily="34" charset="0"/>
                <a:cs typeface="Calibri" panose="020F0502020204030204" pitchFamily="34" charset="0"/>
              </a:rPr>
              <a:t>that could be optimally managed to improve safety and long-term postoperative outcomes</a:t>
            </a:r>
          </a:p>
        </p:txBody>
      </p:sp>
    </p:spTree>
    <p:extLst>
      <p:ext uri="{BB962C8B-B14F-4D97-AF65-F5344CB8AC3E}">
        <p14:creationId xmlns:p14="http://schemas.microsoft.com/office/powerpoint/2010/main" val="352887796"/>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802</TotalTime>
  <Words>2534</Words>
  <Application>Microsoft Office PowerPoint</Application>
  <PresentationFormat>Widescreen</PresentationFormat>
  <Paragraphs>272</Paragraphs>
  <Slides>70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Calibri</vt:lpstr>
      <vt:lpstr>Century Schoolbook</vt:lpstr>
      <vt:lpstr>Corbel</vt:lpstr>
      <vt:lpstr>Feathered</vt:lpstr>
      <vt:lpstr>Perioperative Management of Patients on Preoperative Opioid Therapy</vt:lpstr>
      <vt:lpstr>PowerPoint Presentation</vt:lpstr>
      <vt:lpstr>Outline</vt:lpstr>
      <vt:lpstr>Introduction</vt:lpstr>
      <vt:lpstr>Introduction</vt:lpstr>
      <vt:lpstr>Introduction</vt:lpstr>
      <vt:lpstr>Introduction</vt:lpstr>
      <vt:lpstr>Introduction</vt:lpstr>
      <vt:lpstr>Introduction</vt:lpstr>
      <vt:lpstr>Methods</vt:lpstr>
      <vt:lpstr>Methods</vt:lpstr>
      <vt:lpstr>Methods</vt:lpstr>
      <vt:lpstr>Methods</vt:lpstr>
      <vt:lpstr>Systematic Search</vt:lpstr>
      <vt:lpstr>Results</vt:lpstr>
      <vt:lpstr>DISCUSSION</vt:lpstr>
      <vt:lpstr>Categorizing and Defining Preoperative Opioid Use</vt:lpstr>
      <vt:lpstr>PowerPoint Presentation</vt:lpstr>
      <vt:lpstr>PowerPoint Presentation</vt:lpstr>
      <vt:lpstr>Categorizing and Defining Preoperative Opioid Use</vt:lpstr>
      <vt:lpstr>PowerPoint Presentation</vt:lpstr>
      <vt:lpstr>PowerPoint Presentation</vt:lpstr>
      <vt:lpstr>PowerPoint Presentation</vt:lpstr>
      <vt:lpstr>O-NET+</vt:lpstr>
      <vt:lpstr>O-NET+</vt:lpstr>
      <vt:lpstr>Education, Expectation Management</vt:lpstr>
      <vt:lpstr>PowerPoint Presentation</vt:lpstr>
      <vt:lpstr>Education, Expectation Management</vt:lpstr>
      <vt:lpstr>Education, Expectation Management</vt:lpstr>
      <vt:lpstr>Education, Expectation Management</vt:lpstr>
      <vt:lpstr>Psychological Optimization</vt:lpstr>
      <vt:lpstr>Psychological Optimization</vt:lpstr>
      <vt:lpstr>Psychological Optimization</vt:lpstr>
      <vt:lpstr>Perioperative Pain Specialist Consultation</vt:lpstr>
      <vt:lpstr>Perioperative Pain Specialist Consultation</vt:lpstr>
      <vt:lpstr>Perioperative Pain Specialist Consultation</vt:lpstr>
      <vt:lpstr>Multimodal Pain Management Strategies</vt:lpstr>
      <vt:lpstr>Multimodal Pain Management Strategies</vt:lpstr>
      <vt:lpstr>Perioperative Pain Management in Patients on Preoperative Opioids</vt:lpstr>
      <vt:lpstr>Perioperative Pain Management in Patients on Preoperative Opioids</vt:lpstr>
      <vt:lpstr>Perioperative Pain Management in Patients on Preoperative Opioids</vt:lpstr>
      <vt:lpstr>Perioperative Opioid Management</vt:lpstr>
      <vt:lpstr>Perioperative Opioid Management</vt:lpstr>
      <vt:lpstr>Perioperative Opioid Management</vt:lpstr>
      <vt:lpstr>Preoperative Opioid Reduction</vt:lpstr>
      <vt:lpstr>Preoperative Opioid Reduction</vt:lpstr>
      <vt:lpstr>PowerPoint Presentation</vt:lpstr>
      <vt:lpstr>Preoperative Opioid Reduction</vt:lpstr>
      <vt:lpstr>Day of Surgery Opioid Management</vt:lpstr>
      <vt:lpstr>Day of Surgery Opioid Management</vt:lpstr>
      <vt:lpstr>Day of Surgery Opioid Management</vt:lpstr>
      <vt:lpstr>Postoperative Opioid Management</vt:lpstr>
      <vt:lpstr>Postoperative Opioid Management</vt:lpstr>
      <vt:lpstr>Postoperative Opioid Management</vt:lpstr>
      <vt:lpstr>Postoperative Opioid Management</vt:lpstr>
      <vt:lpstr>Postoperative Opioid Management</vt:lpstr>
      <vt:lpstr>Postoperative Opioid Management</vt:lpstr>
      <vt:lpstr>Postoperative Opioid Management</vt:lpstr>
      <vt:lpstr>Postoperative Opioid Management</vt:lpstr>
      <vt:lpstr>Discharge Prescriptions and Opioid Taper</vt:lpstr>
      <vt:lpstr>PowerPoint Presentation</vt:lpstr>
      <vt:lpstr>Discharge Prescriptions and Opioid Taper</vt:lpstr>
      <vt:lpstr>Discharge Prescriptions and Opioid Taper</vt:lpstr>
      <vt:lpstr>Substance Dependence, Substance Use Disorder</vt:lpstr>
      <vt:lpstr>Substance Dependence, Substance Use Disorder</vt:lpstr>
      <vt:lpstr>Substance Dependence, Substance Use Disorder</vt:lpstr>
      <vt:lpstr>Substance Dependence, Substance Use Disorder</vt:lpstr>
      <vt:lpstr>Substance Dependence, Substance Use Disorder</vt:lpstr>
      <vt:lpstr>Substance Dependence, Substance Use Disorder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Perioperative Management of Patients on Preoperative Opioid Therapy</dc:title>
  <dc:creator>SaTANA</dc:creator>
  <cp:lastModifiedBy>SaTANA</cp:lastModifiedBy>
  <cp:revision>138</cp:revision>
  <dcterms:created xsi:type="dcterms:W3CDTF">2019-08-18T16:17:37Z</dcterms:created>
  <dcterms:modified xsi:type="dcterms:W3CDTF">2019-09-03T16:57:51Z</dcterms:modified>
</cp:coreProperties>
</file>